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</p:sldMasterIdLst>
  <p:notesMasterIdLst>
    <p:notesMasterId r:id="rId13"/>
  </p:notesMasterIdLst>
  <p:handoutMasterIdLst>
    <p:handoutMasterId r:id="rId14"/>
  </p:handoutMasterIdLst>
  <p:sldIdLst>
    <p:sldId id="315" r:id="rId3"/>
    <p:sldId id="297" r:id="rId4"/>
    <p:sldId id="322" r:id="rId5"/>
    <p:sldId id="319" r:id="rId6"/>
    <p:sldId id="320" r:id="rId7"/>
    <p:sldId id="321" r:id="rId8"/>
    <p:sldId id="323" r:id="rId9"/>
    <p:sldId id="316" r:id="rId10"/>
    <p:sldId id="317" r:id="rId11"/>
    <p:sldId id="318" r:id="rId12"/>
  </p:sldIdLst>
  <p:sldSz cx="10625138" cy="7578725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18491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36987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55472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73979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592473" algn="l" defTabSz="1036987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3110964" algn="l" defTabSz="1036987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629460" algn="l" defTabSz="1036987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4147954" algn="l" defTabSz="1036987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33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ques Acacio" initials="A M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89624" autoAdjust="0"/>
  </p:normalViewPr>
  <p:slideViewPr>
    <p:cSldViewPr>
      <p:cViewPr varScale="1">
        <p:scale>
          <a:sx n="101" d="100"/>
          <a:sy n="101" d="100"/>
        </p:scale>
        <p:origin x="618" y="102"/>
      </p:cViewPr>
      <p:guideLst>
        <p:guide orient="horz" pos="2387"/>
        <p:guide pos="3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365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B9ECE1-D89D-4E03-9D40-2FE850A0756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059173F4-8F70-423D-B8EF-A5AACF984EF2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 smtClean="0"/>
            <a:t>Action  »cours »</a:t>
          </a:r>
          <a:endParaRPr lang="fr-FR" dirty="0"/>
        </a:p>
      </dgm:t>
    </dgm:pt>
    <dgm:pt modelId="{7FA68885-12E9-46F8-B80B-402770632BFD}" type="parTrans" cxnId="{629451AC-03C9-415A-8ADC-2AE66EEE9979}">
      <dgm:prSet/>
      <dgm:spPr/>
      <dgm:t>
        <a:bodyPr/>
        <a:lstStyle/>
        <a:p>
          <a:endParaRPr lang="fr-FR"/>
        </a:p>
      </dgm:t>
    </dgm:pt>
    <dgm:pt modelId="{80831176-50C5-4DC3-B954-B81CDC800385}" type="sibTrans" cxnId="{629451AC-03C9-415A-8ADC-2AE66EEE9979}">
      <dgm:prSet/>
      <dgm:spPr/>
      <dgm:t>
        <a:bodyPr/>
        <a:lstStyle/>
        <a:p>
          <a:endParaRPr lang="fr-FR"/>
        </a:p>
      </dgm:t>
    </dgm:pt>
    <dgm:pt modelId="{EE18C0EC-99ED-411B-BCE8-38D141CDF61C}">
      <dgm:prSet phldrT="[Texte]"/>
      <dgm:spPr>
        <a:solidFill>
          <a:srgbClr val="00B0F0"/>
        </a:solidFill>
      </dgm:spPr>
      <dgm:t>
        <a:bodyPr/>
        <a:lstStyle/>
        <a:p>
          <a:r>
            <a:rPr lang="fr-FR" dirty="0" smtClean="0"/>
            <a:t>Enseignants</a:t>
          </a:r>
          <a:endParaRPr lang="fr-FR" dirty="0"/>
        </a:p>
      </dgm:t>
    </dgm:pt>
    <dgm:pt modelId="{7AC3FB69-8C50-4CA0-823F-5DFB5AD7588A}" type="parTrans" cxnId="{92D7A556-D3A5-495F-AC19-267986F2D70B}">
      <dgm:prSet/>
      <dgm:spPr/>
      <dgm:t>
        <a:bodyPr/>
        <a:lstStyle/>
        <a:p>
          <a:endParaRPr lang="fr-FR"/>
        </a:p>
      </dgm:t>
    </dgm:pt>
    <dgm:pt modelId="{5AEFF862-DEFD-45AB-A25B-4B0023713B91}" type="sibTrans" cxnId="{92D7A556-D3A5-495F-AC19-267986F2D70B}">
      <dgm:prSet/>
      <dgm:spPr/>
      <dgm:t>
        <a:bodyPr/>
        <a:lstStyle/>
        <a:p>
          <a:endParaRPr lang="fr-FR"/>
        </a:p>
      </dgm:t>
    </dgm:pt>
    <dgm:pt modelId="{22FD191B-29FE-42D4-8BD7-4AFFFA2AF422}">
      <dgm:prSet phldrT="[Texte]"/>
      <dgm:spPr>
        <a:solidFill>
          <a:srgbClr val="00B0F0"/>
        </a:solidFill>
      </dgm:spPr>
      <dgm:t>
        <a:bodyPr/>
        <a:lstStyle/>
        <a:p>
          <a:r>
            <a:rPr lang="fr-FR" dirty="0" smtClean="0"/>
            <a:t>Etudiants</a:t>
          </a:r>
          <a:endParaRPr lang="fr-FR" dirty="0"/>
        </a:p>
      </dgm:t>
    </dgm:pt>
    <dgm:pt modelId="{C2E54E86-05F9-474E-A24D-9147EAAED2C8}" type="parTrans" cxnId="{2160C337-F03A-4A0F-A372-1961EFFAA342}">
      <dgm:prSet/>
      <dgm:spPr/>
      <dgm:t>
        <a:bodyPr/>
        <a:lstStyle/>
        <a:p>
          <a:endParaRPr lang="fr-FR"/>
        </a:p>
      </dgm:t>
    </dgm:pt>
    <dgm:pt modelId="{79232107-C89B-47A7-B061-060A6C4A79A8}" type="sibTrans" cxnId="{2160C337-F03A-4A0F-A372-1961EFFAA342}">
      <dgm:prSet/>
      <dgm:spPr/>
      <dgm:t>
        <a:bodyPr/>
        <a:lstStyle/>
        <a:p>
          <a:endParaRPr lang="fr-FR"/>
        </a:p>
      </dgm:t>
    </dgm:pt>
    <dgm:pt modelId="{D3DBC950-D527-4460-9C76-005186C824BA}">
      <dgm:prSet phldrT="[Texte]"/>
      <dgm:spPr>
        <a:solidFill>
          <a:srgbClr val="00B050"/>
        </a:solidFill>
      </dgm:spPr>
      <dgm:t>
        <a:bodyPr/>
        <a:lstStyle/>
        <a:p>
          <a:r>
            <a:rPr lang="fr-FR" dirty="0" smtClean="0"/>
            <a:t>Rétroactions</a:t>
          </a:r>
          <a:endParaRPr lang="fr-FR" dirty="0"/>
        </a:p>
      </dgm:t>
    </dgm:pt>
    <dgm:pt modelId="{8E5E4B97-B856-4FAA-AC53-E0BB0FE982B5}" type="parTrans" cxnId="{21D657AC-387C-4453-A8CE-013921241B39}">
      <dgm:prSet/>
      <dgm:spPr/>
      <dgm:t>
        <a:bodyPr/>
        <a:lstStyle/>
        <a:p>
          <a:endParaRPr lang="fr-FR"/>
        </a:p>
      </dgm:t>
    </dgm:pt>
    <dgm:pt modelId="{2909C8A2-EE29-418A-8688-955E37127BC7}" type="sibTrans" cxnId="{21D657AC-387C-4453-A8CE-013921241B39}">
      <dgm:prSet/>
      <dgm:spPr/>
      <dgm:t>
        <a:bodyPr/>
        <a:lstStyle/>
        <a:p>
          <a:endParaRPr lang="fr-FR"/>
        </a:p>
      </dgm:t>
    </dgm:pt>
    <dgm:pt modelId="{F63B057A-3424-45D0-85E6-65F99CA76134}" type="pres">
      <dgm:prSet presAssocID="{5CB9ECE1-D89D-4E03-9D40-2FE850A0756C}" presName="compositeShape" presStyleCnt="0">
        <dgm:presLayoutVars>
          <dgm:chMax val="7"/>
          <dgm:dir/>
          <dgm:resizeHandles val="exact"/>
        </dgm:presLayoutVars>
      </dgm:prSet>
      <dgm:spPr/>
    </dgm:pt>
    <dgm:pt modelId="{A51A00C4-C1F7-445A-9D22-C7755F307B75}" type="pres">
      <dgm:prSet presAssocID="{5CB9ECE1-D89D-4E03-9D40-2FE850A0756C}" presName="wedge1" presStyleLbl="node1" presStyleIdx="0" presStyleCnt="4"/>
      <dgm:spPr/>
      <dgm:t>
        <a:bodyPr/>
        <a:lstStyle/>
        <a:p>
          <a:endParaRPr lang="fr-FR"/>
        </a:p>
      </dgm:t>
    </dgm:pt>
    <dgm:pt modelId="{50290CB1-72DC-455C-A629-EA9122098F4F}" type="pres">
      <dgm:prSet presAssocID="{5CB9ECE1-D89D-4E03-9D40-2FE850A0756C}" presName="dummy1a" presStyleCnt="0"/>
      <dgm:spPr/>
    </dgm:pt>
    <dgm:pt modelId="{BC276B30-871C-4990-B842-3363A86DBDEB}" type="pres">
      <dgm:prSet presAssocID="{5CB9ECE1-D89D-4E03-9D40-2FE850A0756C}" presName="dummy1b" presStyleCnt="0"/>
      <dgm:spPr/>
    </dgm:pt>
    <dgm:pt modelId="{B78BCDB5-F1C9-43DE-A8A4-A71181947B8D}" type="pres">
      <dgm:prSet presAssocID="{5CB9ECE1-D89D-4E03-9D40-2FE850A0756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51DEA9-B17C-4A2D-95F9-613BF744135B}" type="pres">
      <dgm:prSet presAssocID="{5CB9ECE1-D89D-4E03-9D40-2FE850A0756C}" presName="wedge2" presStyleLbl="node1" presStyleIdx="1" presStyleCnt="4"/>
      <dgm:spPr/>
      <dgm:t>
        <a:bodyPr/>
        <a:lstStyle/>
        <a:p>
          <a:endParaRPr lang="fr-FR"/>
        </a:p>
      </dgm:t>
    </dgm:pt>
    <dgm:pt modelId="{C96B0AB2-77D7-402A-9D3C-808F817E1EB7}" type="pres">
      <dgm:prSet presAssocID="{5CB9ECE1-D89D-4E03-9D40-2FE850A0756C}" presName="dummy2a" presStyleCnt="0"/>
      <dgm:spPr/>
    </dgm:pt>
    <dgm:pt modelId="{A12FF8A7-8392-40E5-8836-093640453385}" type="pres">
      <dgm:prSet presAssocID="{5CB9ECE1-D89D-4E03-9D40-2FE850A0756C}" presName="dummy2b" presStyleCnt="0"/>
      <dgm:spPr/>
    </dgm:pt>
    <dgm:pt modelId="{EBD71980-ECF1-4121-8B9C-11888CD3CB8A}" type="pres">
      <dgm:prSet presAssocID="{5CB9ECE1-D89D-4E03-9D40-2FE850A0756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47B40E-22F1-49E2-83E4-A12186057DB0}" type="pres">
      <dgm:prSet presAssocID="{5CB9ECE1-D89D-4E03-9D40-2FE850A0756C}" presName="wedge3" presStyleLbl="node1" presStyleIdx="2" presStyleCnt="4"/>
      <dgm:spPr/>
      <dgm:t>
        <a:bodyPr/>
        <a:lstStyle/>
        <a:p>
          <a:endParaRPr lang="fr-FR"/>
        </a:p>
      </dgm:t>
    </dgm:pt>
    <dgm:pt modelId="{8F90996A-CE1F-439F-B092-F0A1D6B6C193}" type="pres">
      <dgm:prSet presAssocID="{5CB9ECE1-D89D-4E03-9D40-2FE850A0756C}" presName="dummy3a" presStyleCnt="0"/>
      <dgm:spPr/>
    </dgm:pt>
    <dgm:pt modelId="{800F4C78-2E54-4B33-97EC-0234FFCA1C52}" type="pres">
      <dgm:prSet presAssocID="{5CB9ECE1-D89D-4E03-9D40-2FE850A0756C}" presName="dummy3b" presStyleCnt="0"/>
      <dgm:spPr/>
    </dgm:pt>
    <dgm:pt modelId="{EA8D9A5C-FE55-4D44-AE59-7142D9A5A603}" type="pres">
      <dgm:prSet presAssocID="{5CB9ECE1-D89D-4E03-9D40-2FE850A0756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CA953B-9A3F-400E-BC58-8598D2108DF4}" type="pres">
      <dgm:prSet presAssocID="{5CB9ECE1-D89D-4E03-9D40-2FE850A0756C}" presName="wedge4" presStyleLbl="node1" presStyleIdx="3" presStyleCnt="4"/>
      <dgm:spPr/>
      <dgm:t>
        <a:bodyPr/>
        <a:lstStyle/>
        <a:p>
          <a:endParaRPr lang="fr-FR"/>
        </a:p>
      </dgm:t>
    </dgm:pt>
    <dgm:pt modelId="{BEF08765-1C00-4F50-A2AD-E637019E31C6}" type="pres">
      <dgm:prSet presAssocID="{5CB9ECE1-D89D-4E03-9D40-2FE850A0756C}" presName="dummy4a" presStyleCnt="0"/>
      <dgm:spPr/>
    </dgm:pt>
    <dgm:pt modelId="{F97F760B-69C8-4431-9677-969B08EB818B}" type="pres">
      <dgm:prSet presAssocID="{5CB9ECE1-D89D-4E03-9D40-2FE850A0756C}" presName="dummy4b" presStyleCnt="0"/>
      <dgm:spPr/>
    </dgm:pt>
    <dgm:pt modelId="{1443D8C0-3ABA-41D1-9A4E-AB26A1E7A481}" type="pres">
      <dgm:prSet presAssocID="{5CB9ECE1-D89D-4E03-9D40-2FE850A0756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2BEB26-8D4F-4F82-ADCC-3FFCC0B903B2}" type="pres">
      <dgm:prSet presAssocID="{80831176-50C5-4DC3-B954-B81CDC800385}" presName="arrowWedge1" presStyleLbl="fgSibTrans2D1" presStyleIdx="0" presStyleCnt="4"/>
      <dgm:spPr/>
    </dgm:pt>
    <dgm:pt modelId="{2A566C16-79D2-4F6F-AAE9-1A0FD0D57118}" type="pres">
      <dgm:prSet presAssocID="{79232107-C89B-47A7-B061-060A6C4A79A8}" presName="arrowWedge2" presStyleLbl="fgSibTrans2D1" presStyleIdx="1" presStyleCnt="4"/>
      <dgm:spPr/>
    </dgm:pt>
    <dgm:pt modelId="{5E34D312-4048-409B-B76D-562CE77E1C78}" type="pres">
      <dgm:prSet presAssocID="{2909C8A2-EE29-418A-8688-955E37127BC7}" presName="arrowWedge3" presStyleLbl="fgSibTrans2D1" presStyleIdx="2" presStyleCnt="4"/>
      <dgm:spPr/>
    </dgm:pt>
    <dgm:pt modelId="{28A66858-810E-40E2-9222-172332DB972F}" type="pres">
      <dgm:prSet presAssocID="{5AEFF862-DEFD-45AB-A25B-4B0023713B91}" presName="arrowWedge4" presStyleLbl="fgSibTrans2D1" presStyleIdx="3" presStyleCnt="4"/>
      <dgm:spPr/>
    </dgm:pt>
  </dgm:ptLst>
  <dgm:cxnLst>
    <dgm:cxn modelId="{2160C337-F03A-4A0F-A372-1961EFFAA342}" srcId="{5CB9ECE1-D89D-4E03-9D40-2FE850A0756C}" destId="{22FD191B-29FE-42D4-8BD7-4AFFFA2AF422}" srcOrd="1" destOrd="0" parTransId="{C2E54E86-05F9-474E-A24D-9147EAAED2C8}" sibTransId="{79232107-C89B-47A7-B061-060A6C4A79A8}"/>
    <dgm:cxn modelId="{D220C9F0-A9CF-40C6-9C0E-F3566F481138}" type="presOf" srcId="{22FD191B-29FE-42D4-8BD7-4AFFFA2AF422}" destId="{EBD71980-ECF1-4121-8B9C-11888CD3CB8A}" srcOrd="1" destOrd="0" presId="urn:microsoft.com/office/officeart/2005/8/layout/cycle8"/>
    <dgm:cxn modelId="{92D7A556-D3A5-495F-AC19-267986F2D70B}" srcId="{5CB9ECE1-D89D-4E03-9D40-2FE850A0756C}" destId="{EE18C0EC-99ED-411B-BCE8-38D141CDF61C}" srcOrd="3" destOrd="0" parTransId="{7AC3FB69-8C50-4CA0-823F-5DFB5AD7588A}" sibTransId="{5AEFF862-DEFD-45AB-A25B-4B0023713B91}"/>
    <dgm:cxn modelId="{B53BC4C8-2B99-4531-BB5C-D560A24E08D7}" type="presOf" srcId="{EE18C0EC-99ED-411B-BCE8-38D141CDF61C}" destId="{3FCA953B-9A3F-400E-BC58-8598D2108DF4}" srcOrd="0" destOrd="0" presId="urn:microsoft.com/office/officeart/2005/8/layout/cycle8"/>
    <dgm:cxn modelId="{7EA4CB85-09D5-48FA-A52A-F5B97A1CA4A3}" type="presOf" srcId="{059173F4-8F70-423D-B8EF-A5AACF984EF2}" destId="{B78BCDB5-F1C9-43DE-A8A4-A71181947B8D}" srcOrd="1" destOrd="0" presId="urn:microsoft.com/office/officeart/2005/8/layout/cycle8"/>
    <dgm:cxn modelId="{C38C5115-253E-48D1-82A5-869C5905B8F8}" type="presOf" srcId="{5CB9ECE1-D89D-4E03-9D40-2FE850A0756C}" destId="{F63B057A-3424-45D0-85E6-65F99CA76134}" srcOrd="0" destOrd="0" presId="urn:microsoft.com/office/officeart/2005/8/layout/cycle8"/>
    <dgm:cxn modelId="{57E0FFA0-7528-4688-B266-CA32A5641DB5}" type="presOf" srcId="{D3DBC950-D527-4460-9C76-005186C824BA}" destId="{EE47B40E-22F1-49E2-83E4-A12186057DB0}" srcOrd="0" destOrd="0" presId="urn:microsoft.com/office/officeart/2005/8/layout/cycle8"/>
    <dgm:cxn modelId="{1E3AE6E9-C739-4A71-9DD8-B10F27C4FCAA}" type="presOf" srcId="{EE18C0EC-99ED-411B-BCE8-38D141CDF61C}" destId="{1443D8C0-3ABA-41D1-9A4E-AB26A1E7A481}" srcOrd="1" destOrd="0" presId="urn:microsoft.com/office/officeart/2005/8/layout/cycle8"/>
    <dgm:cxn modelId="{21D657AC-387C-4453-A8CE-013921241B39}" srcId="{5CB9ECE1-D89D-4E03-9D40-2FE850A0756C}" destId="{D3DBC950-D527-4460-9C76-005186C824BA}" srcOrd="2" destOrd="0" parTransId="{8E5E4B97-B856-4FAA-AC53-E0BB0FE982B5}" sibTransId="{2909C8A2-EE29-418A-8688-955E37127BC7}"/>
    <dgm:cxn modelId="{629451AC-03C9-415A-8ADC-2AE66EEE9979}" srcId="{5CB9ECE1-D89D-4E03-9D40-2FE850A0756C}" destId="{059173F4-8F70-423D-B8EF-A5AACF984EF2}" srcOrd="0" destOrd="0" parTransId="{7FA68885-12E9-46F8-B80B-402770632BFD}" sibTransId="{80831176-50C5-4DC3-B954-B81CDC800385}"/>
    <dgm:cxn modelId="{A44CD434-EF78-4C23-AA54-245EDD9E9BAE}" type="presOf" srcId="{D3DBC950-D527-4460-9C76-005186C824BA}" destId="{EA8D9A5C-FE55-4D44-AE59-7142D9A5A603}" srcOrd="1" destOrd="0" presId="urn:microsoft.com/office/officeart/2005/8/layout/cycle8"/>
    <dgm:cxn modelId="{01701649-A8CA-491A-82AB-0569A7423076}" type="presOf" srcId="{22FD191B-29FE-42D4-8BD7-4AFFFA2AF422}" destId="{BF51DEA9-B17C-4A2D-95F9-613BF744135B}" srcOrd="0" destOrd="0" presId="urn:microsoft.com/office/officeart/2005/8/layout/cycle8"/>
    <dgm:cxn modelId="{90C64440-5BE2-469C-8C21-10DC4A98871E}" type="presOf" srcId="{059173F4-8F70-423D-B8EF-A5AACF984EF2}" destId="{A51A00C4-C1F7-445A-9D22-C7755F307B75}" srcOrd="0" destOrd="0" presId="urn:microsoft.com/office/officeart/2005/8/layout/cycle8"/>
    <dgm:cxn modelId="{B385BB5C-681C-4354-8529-EAD5C0AB26C3}" type="presParOf" srcId="{F63B057A-3424-45D0-85E6-65F99CA76134}" destId="{A51A00C4-C1F7-445A-9D22-C7755F307B75}" srcOrd="0" destOrd="0" presId="urn:microsoft.com/office/officeart/2005/8/layout/cycle8"/>
    <dgm:cxn modelId="{CA626E52-B19A-4EC7-B38B-5DD328570626}" type="presParOf" srcId="{F63B057A-3424-45D0-85E6-65F99CA76134}" destId="{50290CB1-72DC-455C-A629-EA9122098F4F}" srcOrd="1" destOrd="0" presId="urn:microsoft.com/office/officeart/2005/8/layout/cycle8"/>
    <dgm:cxn modelId="{9705002D-8067-4B87-9DBA-571E4C9AB795}" type="presParOf" srcId="{F63B057A-3424-45D0-85E6-65F99CA76134}" destId="{BC276B30-871C-4990-B842-3363A86DBDEB}" srcOrd="2" destOrd="0" presId="urn:microsoft.com/office/officeart/2005/8/layout/cycle8"/>
    <dgm:cxn modelId="{0A5DAA95-B62D-4953-BF86-3DF24F043E2B}" type="presParOf" srcId="{F63B057A-3424-45D0-85E6-65F99CA76134}" destId="{B78BCDB5-F1C9-43DE-A8A4-A71181947B8D}" srcOrd="3" destOrd="0" presId="urn:microsoft.com/office/officeart/2005/8/layout/cycle8"/>
    <dgm:cxn modelId="{D263F3CD-F64F-42EE-8BD6-294F56EFD8AA}" type="presParOf" srcId="{F63B057A-3424-45D0-85E6-65F99CA76134}" destId="{BF51DEA9-B17C-4A2D-95F9-613BF744135B}" srcOrd="4" destOrd="0" presId="urn:microsoft.com/office/officeart/2005/8/layout/cycle8"/>
    <dgm:cxn modelId="{E160717D-8C56-4FF5-9728-C334E4029319}" type="presParOf" srcId="{F63B057A-3424-45D0-85E6-65F99CA76134}" destId="{C96B0AB2-77D7-402A-9D3C-808F817E1EB7}" srcOrd="5" destOrd="0" presId="urn:microsoft.com/office/officeart/2005/8/layout/cycle8"/>
    <dgm:cxn modelId="{09F3A672-7436-474E-ADAB-CDED65786004}" type="presParOf" srcId="{F63B057A-3424-45D0-85E6-65F99CA76134}" destId="{A12FF8A7-8392-40E5-8836-093640453385}" srcOrd="6" destOrd="0" presId="urn:microsoft.com/office/officeart/2005/8/layout/cycle8"/>
    <dgm:cxn modelId="{AC713DF8-37CA-49C7-81BD-1C2D9191B196}" type="presParOf" srcId="{F63B057A-3424-45D0-85E6-65F99CA76134}" destId="{EBD71980-ECF1-4121-8B9C-11888CD3CB8A}" srcOrd="7" destOrd="0" presId="urn:microsoft.com/office/officeart/2005/8/layout/cycle8"/>
    <dgm:cxn modelId="{9AF2BC8E-0104-4849-9CDD-9F666FDF14E3}" type="presParOf" srcId="{F63B057A-3424-45D0-85E6-65F99CA76134}" destId="{EE47B40E-22F1-49E2-83E4-A12186057DB0}" srcOrd="8" destOrd="0" presId="urn:microsoft.com/office/officeart/2005/8/layout/cycle8"/>
    <dgm:cxn modelId="{CC215CA3-F699-4F9C-A138-45B02435F83E}" type="presParOf" srcId="{F63B057A-3424-45D0-85E6-65F99CA76134}" destId="{8F90996A-CE1F-439F-B092-F0A1D6B6C193}" srcOrd="9" destOrd="0" presId="urn:microsoft.com/office/officeart/2005/8/layout/cycle8"/>
    <dgm:cxn modelId="{983EF4FB-18AF-4A09-A501-762397076343}" type="presParOf" srcId="{F63B057A-3424-45D0-85E6-65F99CA76134}" destId="{800F4C78-2E54-4B33-97EC-0234FFCA1C52}" srcOrd="10" destOrd="0" presId="urn:microsoft.com/office/officeart/2005/8/layout/cycle8"/>
    <dgm:cxn modelId="{2EF6F439-8143-4FE1-A057-ADC5737C1C96}" type="presParOf" srcId="{F63B057A-3424-45D0-85E6-65F99CA76134}" destId="{EA8D9A5C-FE55-4D44-AE59-7142D9A5A603}" srcOrd="11" destOrd="0" presId="urn:microsoft.com/office/officeart/2005/8/layout/cycle8"/>
    <dgm:cxn modelId="{C0B50FC0-8FAD-42C8-A248-84FEFCE86B8B}" type="presParOf" srcId="{F63B057A-3424-45D0-85E6-65F99CA76134}" destId="{3FCA953B-9A3F-400E-BC58-8598D2108DF4}" srcOrd="12" destOrd="0" presId="urn:microsoft.com/office/officeart/2005/8/layout/cycle8"/>
    <dgm:cxn modelId="{EC1F8EAB-EEE5-4BCE-989E-48A5F76E69FF}" type="presParOf" srcId="{F63B057A-3424-45D0-85E6-65F99CA76134}" destId="{BEF08765-1C00-4F50-A2AD-E637019E31C6}" srcOrd="13" destOrd="0" presId="urn:microsoft.com/office/officeart/2005/8/layout/cycle8"/>
    <dgm:cxn modelId="{9E939514-18C1-4D98-8ECF-8D2E808CEFBC}" type="presParOf" srcId="{F63B057A-3424-45D0-85E6-65F99CA76134}" destId="{F97F760B-69C8-4431-9677-969B08EB818B}" srcOrd="14" destOrd="0" presId="urn:microsoft.com/office/officeart/2005/8/layout/cycle8"/>
    <dgm:cxn modelId="{10904D11-9252-4AEE-A73F-21DB4A136621}" type="presParOf" srcId="{F63B057A-3424-45D0-85E6-65F99CA76134}" destId="{1443D8C0-3ABA-41D1-9A4E-AB26A1E7A481}" srcOrd="15" destOrd="0" presId="urn:microsoft.com/office/officeart/2005/8/layout/cycle8"/>
    <dgm:cxn modelId="{C14878E0-AEA2-4808-A2CE-1102AFDBBCCA}" type="presParOf" srcId="{F63B057A-3424-45D0-85E6-65F99CA76134}" destId="{BE2BEB26-8D4F-4F82-ADCC-3FFCC0B903B2}" srcOrd="16" destOrd="0" presId="urn:microsoft.com/office/officeart/2005/8/layout/cycle8"/>
    <dgm:cxn modelId="{49A0249E-4C0C-48BE-A841-E7FF1ABB5E5B}" type="presParOf" srcId="{F63B057A-3424-45D0-85E6-65F99CA76134}" destId="{2A566C16-79D2-4F6F-AAE9-1A0FD0D57118}" srcOrd="17" destOrd="0" presId="urn:microsoft.com/office/officeart/2005/8/layout/cycle8"/>
    <dgm:cxn modelId="{BC463BF1-BF2A-42C0-B6E2-50C0B6A02DE0}" type="presParOf" srcId="{F63B057A-3424-45D0-85E6-65F99CA76134}" destId="{5E34D312-4048-409B-B76D-562CE77E1C78}" srcOrd="18" destOrd="0" presId="urn:microsoft.com/office/officeart/2005/8/layout/cycle8"/>
    <dgm:cxn modelId="{438B870A-F05B-4DE8-93F0-D67B276BECDB}" type="presParOf" srcId="{F63B057A-3424-45D0-85E6-65F99CA76134}" destId="{28A66858-810E-40E2-9222-172332DB972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A00C4-C1F7-445A-9D22-C7755F307B75}">
      <dsp:nvSpPr>
        <dsp:cNvPr id="0" name=""/>
        <dsp:cNvSpPr/>
      </dsp:nvSpPr>
      <dsp:spPr>
        <a:xfrm>
          <a:off x="997343" y="204033"/>
          <a:ext cx="2830173" cy="2830173"/>
        </a:xfrm>
        <a:prstGeom prst="pie">
          <a:avLst>
            <a:gd name="adj1" fmla="val 16200000"/>
            <a:gd name="adj2" fmla="val 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Action  »cours »</a:t>
          </a:r>
          <a:endParaRPr lang="fr-FR" sz="1100" kern="1200" dirty="0"/>
        </a:p>
      </dsp:txBody>
      <dsp:txXfrm>
        <a:off x="2499694" y="790620"/>
        <a:ext cx="1044468" cy="774928"/>
      </dsp:txXfrm>
    </dsp:sp>
    <dsp:sp modelId="{BF51DEA9-B17C-4A2D-95F9-613BF744135B}">
      <dsp:nvSpPr>
        <dsp:cNvPr id="0" name=""/>
        <dsp:cNvSpPr/>
      </dsp:nvSpPr>
      <dsp:spPr>
        <a:xfrm>
          <a:off x="997343" y="299046"/>
          <a:ext cx="2830173" cy="2830173"/>
        </a:xfrm>
        <a:prstGeom prst="pie">
          <a:avLst>
            <a:gd name="adj1" fmla="val 0"/>
            <a:gd name="adj2" fmla="val 540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Etudiants</a:t>
          </a:r>
          <a:endParaRPr lang="fr-FR" sz="1100" kern="1200" dirty="0"/>
        </a:p>
      </dsp:txBody>
      <dsp:txXfrm>
        <a:off x="2499694" y="1767704"/>
        <a:ext cx="1044468" cy="774928"/>
      </dsp:txXfrm>
    </dsp:sp>
    <dsp:sp modelId="{EE47B40E-22F1-49E2-83E4-A12186057DB0}">
      <dsp:nvSpPr>
        <dsp:cNvPr id="0" name=""/>
        <dsp:cNvSpPr/>
      </dsp:nvSpPr>
      <dsp:spPr>
        <a:xfrm>
          <a:off x="902330" y="299046"/>
          <a:ext cx="2830173" cy="2830173"/>
        </a:xfrm>
        <a:prstGeom prst="pie">
          <a:avLst>
            <a:gd name="adj1" fmla="val 5400000"/>
            <a:gd name="adj2" fmla="val 1080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Rétroactions</a:t>
          </a:r>
          <a:endParaRPr lang="fr-FR" sz="1100" kern="1200" dirty="0"/>
        </a:p>
      </dsp:txBody>
      <dsp:txXfrm>
        <a:off x="1185685" y="1767704"/>
        <a:ext cx="1044468" cy="774928"/>
      </dsp:txXfrm>
    </dsp:sp>
    <dsp:sp modelId="{3FCA953B-9A3F-400E-BC58-8598D2108DF4}">
      <dsp:nvSpPr>
        <dsp:cNvPr id="0" name=""/>
        <dsp:cNvSpPr/>
      </dsp:nvSpPr>
      <dsp:spPr>
        <a:xfrm>
          <a:off x="902330" y="204033"/>
          <a:ext cx="2830173" cy="2830173"/>
        </a:xfrm>
        <a:prstGeom prst="pie">
          <a:avLst>
            <a:gd name="adj1" fmla="val 10800000"/>
            <a:gd name="adj2" fmla="val 1620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Enseignants</a:t>
          </a:r>
          <a:endParaRPr lang="fr-FR" sz="1100" kern="1200" dirty="0"/>
        </a:p>
      </dsp:txBody>
      <dsp:txXfrm>
        <a:off x="1185685" y="790620"/>
        <a:ext cx="1044468" cy="774928"/>
      </dsp:txXfrm>
    </dsp:sp>
    <dsp:sp modelId="{BE2BEB26-8D4F-4F82-ADCC-3FFCC0B903B2}">
      <dsp:nvSpPr>
        <dsp:cNvPr id="0" name=""/>
        <dsp:cNvSpPr/>
      </dsp:nvSpPr>
      <dsp:spPr>
        <a:xfrm>
          <a:off x="822142" y="28832"/>
          <a:ext cx="3180575" cy="318057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66C16-79D2-4F6F-AAE9-1A0FD0D57118}">
      <dsp:nvSpPr>
        <dsp:cNvPr id="0" name=""/>
        <dsp:cNvSpPr/>
      </dsp:nvSpPr>
      <dsp:spPr>
        <a:xfrm>
          <a:off x="822142" y="123845"/>
          <a:ext cx="3180575" cy="318057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4D312-4048-409B-B76D-562CE77E1C78}">
      <dsp:nvSpPr>
        <dsp:cNvPr id="0" name=""/>
        <dsp:cNvSpPr/>
      </dsp:nvSpPr>
      <dsp:spPr>
        <a:xfrm>
          <a:off x="727129" y="123845"/>
          <a:ext cx="3180575" cy="318057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A66858-810E-40E2-9222-172332DB972F}">
      <dsp:nvSpPr>
        <dsp:cNvPr id="0" name=""/>
        <dsp:cNvSpPr/>
      </dsp:nvSpPr>
      <dsp:spPr>
        <a:xfrm>
          <a:off x="727129" y="28832"/>
          <a:ext cx="3180575" cy="318057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4" tIns="47627" rIns="95254" bIns="47627" numCol="1" anchor="t" anchorCtr="0" compatLnSpc="1">
            <a:prstTxWarp prst="textNoShape">
              <a:avLst/>
            </a:prstTxWarp>
          </a:bodyPr>
          <a:lstStyle>
            <a:lvl1pPr defTabSz="952660">
              <a:defRPr sz="1300"/>
            </a:lvl1pPr>
          </a:lstStyle>
          <a:p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16" y="4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4" tIns="47627" rIns="95254" bIns="47627" numCol="1" anchor="t" anchorCtr="0" compatLnSpc="1">
            <a:prstTxWarp prst="textNoShape">
              <a:avLst/>
            </a:prstTxWarp>
          </a:bodyPr>
          <a:lstStyle>
            <a:lvl1pPr algn="r" defTabSz="952660">
              <a:defRPr sz="1300"/>
            </a:lvl1pPr>
          </a:lstStyle>
          <a:p>
            <a:endParaRPr lang="fr-FR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847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4" tIns="47627" rIns="95254" bIns="47627" numCol="1" anchor="b" anchorCtr="0" compatLnSpc="1">
            <a:prstTxWarp prst="textNoShape">
              <a:avLst/>
            </a:prstTxWarp>
          </a:bodyPr>
          <a:lstStyle>
            <a:lvl1pPr defTabSz="952660">
              <a:defRPr sz="1300"/>
            </a:lvl1pPr>
          </a:lstStyle>
          <a:p>
            <a:endParaRPr lang="fr-FR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6" y="9430847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4" tIns="47627" rIns="95254" bIns="47627" numCol="1" anchor="b" anchorCtr="0" compatLnSpc="1">
            <a:prstTxWarp prst="textNoShape">
              <a:avLst/>
            </a:prstTxWarp>
          </a:bodyPr>
          <a:lstStyle>
            <a:lvl1pPr algn="r" defTabSz="952660">
              <a:defRPr sz="1300"/>
            </a:lvl1pPr>
          </a:lstStyle>
          <a:p>
            <a:fld id="{95AF69EE-1050-4A81-BA29-73ED1C94310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750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38" tIns="43969" rIns="87938" bIns="4396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5" y="4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38" tIns="43969" rIns="87938" bIns="4396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0" y="749300"/>
            <a:ext cx="5210175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5" y="4714654"/>
            <a:ext cx="5438748" cy="446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38" tIns="43969" rIns="87938" bIns="43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8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38" tIns="43969" rIns="87938" bIns="4396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5" y="9429308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38" tIns="43969" rIns="87938" bIns="4396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DAD344-D7BD-4093-BE1A-6279DAE4FE3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38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18491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36987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55472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73979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592473" algn="l" defTabSz="103698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10964" algn="l" defTabSz="103698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29460" algn="l" defTabSz="103698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47954" algn="l" defTabSz="103698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AD344-D7BD-4093-BE1A-6279DAE4FE3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583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AD344-D7BD-4093-BE1A-6279DAE4FE34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427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AD344-D7BD-4093-BE1A-6279DAE4FE34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341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
Poll Title: Linus Torvalds s'est fait mordre par un animal alors qu'il visitait un zoo en australie. C'était:
https://www.polleverywhere.com/multiple_choice_polls/IXSquA6pX2HlFA1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AD344-D7BD-4093-BE1A-6279DAE4FE34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1473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0625138" cy="34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77" tIns="51836" rIns="103677" bIns="51836" rtlCol="0" anchor="ctr"/>
          <a:lstStyle/>
          <a:p>
            <a:pPr algn="ctr" defTabSz="1036819" fontAlgn="auto">
              <a:spcBef>
                <a:spcPts val="0"/>
              </a:spcBef>
              <a:spcAft>
                <a:spcPts val="0"/>
              </a:spcAft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41164" y="2754907"/>
            <a:ext cx="5940698" cy="1505219"/>
          </a:xfrm>
        </p:spPr>
        <p:txBody>
          <a:bodyPr anchor="t">
            <a:normAutofit/>
          </a:bodyPr>
          <a:lstStyle>
            <a:lvl1pPr algn="l">
              <a:defRPr sz="4100" b="1" cap="none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141164" y="4346392"/>
            <a:ext cx="5940698" cy="1432359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bg2"/>
                </a:solidFill>
              </a:defRPr>
            </a:lvl1pPr>
            <a:lvl2pPr marL="5184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68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5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3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92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104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288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47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DCBE-7A55-B949-9A92-C14665F7BE18}" type="datetime1">
              <a:rPr lang="fr-FR" smtClean="0">
                <a:solidFill>
                  <a:srgbClr val="FFFFFF"/>
                </a:solidFill>
              </a:rPr>
              <a:pPr/>
              <a:t>27/03/2018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FFFFFF"/>
                </a:solidFill>
              </a:rPr>
              <a:t>Modèle de présentation Mines Saint-Étienne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67" y="924645"/>
            <a:ext cx="2175467" cy="206896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415359"/>
            <a:ext cx="10625138" cy="1188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77" tIns="51836" rIns="103677" bIns="51836" rtlCol="0" anchor="ctr"/>
          <a:lstStyle/>
          <a:p>
            <a:pPr algn="ctr" defTabSz="1036819" fontAlgn="auto">
              <a:spcBef>
                <a:spcPts val="0"/>
              </a:spcBef>
              <a:spcAft>
                <a:spcPts val="0"/>
              </a:spcAft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099363" y="6017477"/>
            <a:ext cx="2178452" cy="3183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77" tIns="51836" rIns="103677" bIns="51836" rtlCol="0" anchor="ctr"/>
          <a:lstStyle/>
          <a:p>
            <a:pPr algn="ctr" defTabSz="1036819" fontAlgn="auto">
              <a:spcBef>
                <a:spcPts val="0"/>
              </a:spcBef>
              <a:spcAft>
                <a:spcPts val="0"/>
              </a:spcAft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277815" y="6017477"/>
            <a:ext cx="2178452" cy="3183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77" tIns="51836" rIns="103677" bIns="51836" rtlCol="0" anchor="ctr"/>
          <a:lstStyle/>
          <a:p>
            <a:pPr algn="ctr" defTabSz="1036819" fontAlgn="auto">
              <a:spcBef>
                <a:spcPts val="0"/>
              </a:spcBef>
              <a:spcAft>
                <a:spcPts val="0"/>
              </a:spcAft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456267" y="6017477"/>
            <a:ext cx="2178452" cy="318302"/>
          </a:xfrm>
          <a:prstGeom prst="rect">
            <a:avLst/>
          </a:prstGeom>
          <a:solidFill>
            <a:srgbClr val="5F2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77" tIns="51836" rIns="103677" bIns="51836" rtlCol="0" anchor="ctr"/>
          <a:lstStyle/>
          <a:p>
            <a:pPr algn="ctr" defTabSz="1036819" fontAlgn="auto">
              <a:spcBef>
                <a:spcPts val="0"/>
              </a:spcBef>
              <a:spcAft>
                <a:spcPts val="0"/>
              </a:spcAft>
            </a:pPr>
            <a:endParaRPr lang="fr-FR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3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676371" y="1720401"/>
            <a:ext cx="8379199" cy="445622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2A2B-AEBC-BD4C-9373-FF59CE667F00}" type="datetime1">
              <a:rPr lang="fr-FR" smtClean="0">
                <a:solidFill>
                  <a:srgbClr val="FFFFFF"/>
                </a:solidFill>
              </a:rPr>
              <a:pPr/>
              <a:t>27/03/2018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dirty="0" smtClean="0">
                <a:solidFill>
                  <a:srgbClr val="FFFFFF"/>
                </a:solidFill>
              </a:rPr>
              <a:t>Modèle de présentation MINES Saint-Étienne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92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03225" y="765496"/>
            <a:ext cx="2390656" cy="6004484"/>
          </a:xfrm>
        </p:spPr>
        <p:txBody>
          <a:bodyPr vert="eaVert"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1259" y="765496"/>
            <a:ext cx="6994883" cy="6004484"/>
          </a:xfrm>
        </p:spPr>
        <p:txBody>
          <a:bodyPr vert="eaVert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062A-420D-0F45-BDF1-E1BD85336BD1}" type="datetime1">
              <a:rPr lang="fr-FR" smtClean="0">
                <a:solidFill>
                  <a:srgbClr val="FFFFFF"/>
                </a:solidFill>
              </a:rPr>
              <a:pPr/>
              <a:t>27/03/2018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dirty="0" smtClean="0">
                <a:solidFill>
                  <a:srgbClr val="FFFFFF"/>
                </a:solidFill>
              </a:rPr>
              <a:t>Modèle de présentation MINES Saint-Étienne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02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m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" y="1"/>
            <a:ext cx="10625138" cy="624995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42105"/>
            <a:ext cx="10633504" cy="3266882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59605" y="5142146"/>
            <a:ext cx="5354995" cy="214853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94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</a:t>
            </a:r>
            <a:br>
              <a:rPr lang="fr-FR" dirty="0" smtClean="0"/>
            </a:br>
            <a:r>
              <a:rPr lang="fr-FR" dirty="0" smtClean="0"/>
              <a:t>et modifiez le titre de votre présentation</a:t>
            </a:r>
            <a:endParaRPr lang="fr-FR" dirty="0"/>
          </a:p>
        </p:txBody>
      </p:sp>
      <p:pic>
        <p:nvPicPr>
          <p:cNvPr id="10" name="Image 9" descr="Mines_Saint_Etienne_IMT_Transparent_RV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76" y="334098"/>
            <a:ext cx="1815128" cy="186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2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0625138" cy="34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23" tIns="51862" rIns="103723" bIns="51862" rtlCol="0" anchor="ctr"/>
          <a:lstStyle/>
          <a:p>
            <a:pPr algn="ctr" defTabSz="1037273" fontAlgn="auto">
              <a:spcBef>
                <a:spcPts val="0"/>
              </a:spcBef>
              <a:spcAft>
                <a:spcPts val="0"/>
              </a:spcAft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41164" y="2754904"/>
            <a:ext cx="5940698" cy="1505219"/>
          </a:xfrm>
        </p:spPr>
        <p:txBody>
          <a:bodyPr anchor="t">
            <a:normAutofit/>
          </a:bodyPr>
          <a:lstStyle>
            <a:lvl1pPr algn="l">
              <a:defRPr sz="4100" b="1" cap="none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141164" y="4346392"/>
            <a:ext cx="5940698" cy="1432359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bg2"/>
                </a:solidFill>
              </a:defRPr>
            </a:lvl1pPr>
            <a:lvl2pPr marL="5186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72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59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45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93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118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304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490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DCBE-7A55-B949-9A92-C14665F7BE18}" type="datetime1">
              <a:rPr lang="fr-FR" smtClean="0">
                <a:solidFill>
                  <a:srgbClr val="FFFFFF"/>
                </a:solidFill>
              </a:rPr>
              <a:pPr/>
              <a:t>27/03/2018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FFFFFF"/>
                </a:solidFill>
              </a:rPr>
              <a:t>Modèle de présentation Mines Saint-Étienne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67" y="924644"/>
            <a:ext cx="2175467" cy="206896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415359"/>
            <a:ext cx="10625138" cy="1188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23" tIns="51862" rIns="103723" bIns="51862" rtlCol="0" anchor="ctr"/>
          <a:lstStyle/>
          <a:p>
            <a:pPr algn="ctr" defTabSz="1037273" fontAlgn="auto">
              <a:spcBef>
                <a:spcPts val="0"/>
              </a:spcBef>
              <a:spcAft>
                <a:spcPts val="0"/>
              </a:spcAft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099363" y="6017477"/>
            <a:ext cx="2178452" cy="3183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23" tIns="51862" rIns="103723" bIns="51862" rtlCol="0" anchor="ctr"/>
          <a:lstStyle/>
          <a:p>
            <a:pPr algn="ctr" defTabSz="1037273" fontAlgn="auto">
              <a:spcBef>
                <a:spcPts val="0"/>
              </a:spcBef>
              <a:spcAft>
                <a:spcPts val="0"/>
              </a:spcAft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277815" y="6017477"/>
            <a:ext cx="2178452" cy="3183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23" tIns="51862" rIns="103723" bIns="51862" rtlCol="0" anchor="ctr"/>
          <a:lstStyle/>
          <a:p>
            <a:pPr algn="ctr" defTabSz="1037273" fontAlgn="auto">
              <a:spcBef>
                <a:spcPts val="0"/>
              </a:spcBef>
              <a:spcAft>
                <a:spcPts val="0"/>
              </a:spcAft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456267" y="6017477"/>
            <a:ext cx="2178452" cy="318302"/>
          </a:xfrm>
          <a:prstGeom prst="rect">
            <a:avLst/>
          </a:prstGeom>
          <a:solidFill>
            <a:srgbClr val="5F2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23" tIns="51862" rIns="103723" bIns="51862" rtlCol="0" anchor="ctr"/>
          <a:lstStyle/>
          <a:p>
            <a:pPr algn="ctr" defTabSz="1037273" fontAlgn="auto">
              <a:spcBef>
                <a:spcPts val="0"/>
              </a:spcBef>
              <a:spcAft>
                <a:spcPts val="0"/>
              </a:spcAft>
            </a:pPr>
            <a:endParaRPr lang="fr-FR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3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57493" y="2595732"/>
            <a:ext cx="5770761" cy="1383101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57492" y="4294611"/>
            <a:ext cx="5773354" cy="1936785"/>
          </a:xfrm>
        </p:spPr>
        <p:txBody>
          <a:bodyPr/>
          <a:lstStyle>
            <a:lvl1pPr marL="0" indent="0" algn="l">
              <a:buNone/>
              <a:defRPr>
                <a:solidFill>
                  <a:srgbClr val="5C6670"/>
                </a:solidFill>
              </a:defRPr>
            </a:lvl1pPr>
            <a:lvl2pPr marL="518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7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4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1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0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9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099363" y="2038701"/>
            <a:ext cx="2178452" cy="3183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23" tIns="51862" rIns="103723" bIns="51862" rtlCol="0" anchor="ctr"/>
          <a:lstStyle/>
          <a:p>
            <a:pPr algn="ctr" defTabSz="1037273" fontAlgn="auto">
              <a:spcBef>
                <a:spcPts val="0"/>
              </a:spcBef>
              <a:spcAft>
                <a:spcPts val="0"/>
              </a:spcAft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277815" y="2038701"/>
            <a:ext cx="2178452" cy="3183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23" tIns="51862" rIns="103723" bIns="51862" rtlCol="0" anchor="ctr"/>
          <a:lstStyle/>
          <a:p>
            <a:pPr algn="ctr" defTabSz="1037273" fontAlgn="auto">
              <a:spcBef>
                <a:spcPts val="0"/>
              </a:spcBef>
              <a:spcAft>
                <a:spcPts val="0"/>
              </a:spcAft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456267" y="2038701"/>
            <a:ext cx="2178452" cy="318302"/>
          </a:xfrm>
          <a:prstGeom prst="rect">
            <a:avLst/>
          </a:prstGeom>
          <a:solidFill>
            <a:srgbClr val="5F2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23" tIns="51862" rIns="103723" bIns="51862" rtlCol="0" anchor="ctr"/>
          <a:lstStyle/>
          <a:p>
            <a:pPr algn="ctr" defTabSz="1037273" fontAlgn="auto">
              <a:spcBef>
                <a:spcPts val="0"/>
              </a:spcBef>
              <a:spcAft>
                <a:spcPts val="0"/>
              </a:spcAft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67619"/>
            <a:ext cx="2384056" cy="1114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3723" tIns="51862" rIns="103723" bIns="5186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7B98-39B8-594E-BCA5-4B2F11853FB4}" type="datetime1">
              <a:rPr lang="fr-FR" smtClean="0">
                <a:solidFill>
                  <a:srgbClr val="FFFFFF"/>
                </a:solidFill>
              </a:rPr>
              <a:pPr/>
              <a:t>27/03/2018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dirty="0" smtClean="0">
                <a:solidFill>
                  <a:srgbClr val="FFFFFF"/>
                </a:solidFill>
              </a:rPr>
              <a:t>Modèle de présentation MINES Saint-Étienne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863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5C35-6F3E-3D43-AF1E-C21173E9EC1A}" type="datetime1">
              <a:rPr lang="fr-FR" smtClean="0">
                <a:solidFill>
                  <a:srgbClr val="FFFFFF"/>
                </a:solidFill>
              </a:rPr>
              <a:pPr/>
              <a:t>27/03/2018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dirty="0" smtClean="0">
                <a:solidFill>
                  <a:srgbClr val="FFFFFF"/>
                </a:solidFill>
              </a:rPr>
              <a:t>Modèle de présentation MINES Saint-Étienne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80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1257" y="1768372"/>
            <a:ext cx="4692769" cy="5001608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01112" y="1768372"/>
            <a:ext cx="4692769" cy="5001608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5573-08A6-2A4F-B129-0AEE31C51065}" type="datetime1">
              <a:rPr lang="fr-FR" smtClean="0">
                <a:solidFill>
                  <a:srgbClr val="FFFFFF"/>
                </a:solidFill>
              </a:rPr>
              <a:pPr/>
              <a:t>27/03/2018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dirty="0" smtClean="0">
                <a:solidFill>
                  <a:srgbClr val="FFFFFF"/>
                </a:solidFill>
              </a:rPr>
              <a:t>Modèle de présentation MINES Saint-Étienne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78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1259" y="1696442"/>
            <a:ext cx="4694615" cy="70699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634" indent="0">
              <a:buNone/>
              <a:defRPr sz="2300" b="1"/>
            </a:lvl2pPr>
            <a:lvl3pPr marL="1037273" indent="0">
              <a:buNone/>
              <a:defRPr sz="2000" b="1"/>
            </a:lvl3pPr>
            <a:lvl4pPr marL="1555900" indent="0">
              <a:buNone/>
              <a:defRPr sz="1800" b="1"/>
            </a:lvl4pPr>
            <a:lvl5pPr marL="2074549" indent="0">
              <a:buNone/>
              <a:defRPr sz="1800" b="1"/>
            </a:lvl5pPr>
            <a:lvl6pPr marL="2593185" indent="0">
              <a:buNone/>
              <a:defRPr sz="1800" b="1"/>
            </a:lvl6pPr>
            <a:lvl7pPr marL="3111819" indent="0">
              <a:buNone/>
              <a:defRPr sz="1800" b="1"/>
            </a:lvl7pPr>
            <a:lvl8pPr marL="3630458" indent="0">
              <a:buNone/>
              <a:defRPr sz="1800" b="1"/>
            </a:lvl8pPr>
            <a:lvl9pPr marL="4149096" indent="0">
              <a:buNone/>
              <a:defRPr sz="18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1259" y="2403438"/>
            <a:ext cx="4694615" cy="4366539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97446" y="1696442"/>
            <a:ext cx="4696459" cy="70699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634" indent="0">
              <a:buNone/>
              <a:defRPr sz="2300" b="1"/>
            </a:lvl2pPr>
            <a:lvl3pPr marL="1037273" indent="0">
              <a:buNone/>
              <a:defRPr sz="2000" b="1"/>
            </a:lvl3pPr>
            <a:lvl4pPr marL="1555900" indent="0">
              <a:buNone/>
              <a:defRPr sz="1800" b="1"/>
            </a:lvl4pPr>
            <a:lvl5pPr marL="2074549" indent="0">
              <a:buNone/>
              <a:defRPr sz="1800" b="1"/>
            </a:lvl5pPr>
            <a:lvl6pPr marL="2593185" indent="0">
              <a:buNone/>
              <a:defRPr sz="1800" b="1"/>
            </a:lvl6pPr>
            <a:lvl7pPr marL="3111819" indent="0">
              <a:buNone/>
              <a:defRPr sz="1800" b="1"/>
            </a:lvl7pPr>
            <a:lvl8pPr marL="3630458" indent="0">
              <a:buNone/>
              <a:defRPr sz="1800" b="1"/>
            </a:lvl8pPr>
            <a:lvl9pPr marL="4149096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97446" y="2403438"/>
            <a:ext cx="4696459" cy="4366539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663E-BA71-564A-BA3D-9A023DB819EC}" type="datetime1">
              <a:rPr lang="fr-FR" smtClean="0">
                <a:solidFill>
                  <a:srgbClr val="FFFFFF"/>
                </a:solidFill>
              </a:rPr>
              <a:pPr/>
              <a:t>27/03/2018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dirty="0" smtClean="0">
                <a:solidFill>
                  <a:srgbClr val="FFFFFF"/>
                </a:solidFill>
              </a:rPr>
              <a:t>Modèle de présentation MINES Saint-Étienne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24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78AA-457C-8F46-B6D1-9CEB83551888}" type="datetime1">
              <a:rPr lang="fr-FR" smtClean="0">
                <a:solidFill>
                  <a:srgbClr val="FFFFFF"/>
                </a:solidFill>
              </a:rPr>
              <a:pPr/>
              <a:t>27/03/2018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dirty="0" smtClean="0">
                <a:solidFill>
                  <a:srgbClr val="FFFFFF"/>
                </a:solidFill>
              </a:rPr>
              <a:t>Modèle de présentation MINES Saint-Étienne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48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45ED2-89BE-FD46-95A1-E040EF5E2AFE}" type="datetime1">
              <a:rPr lang="fr-FR" smtClean="0">
                <a:solidFill>
                  <a:srgbClr val="FFFFFF"/>
                </a:solidFill>
              </a:rPr>
              <a:pPr/>
              <a:t>27/03/2018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dirty="0" smtClean="0">
                <a:solidFill>
                  <a:srgbClr val="FFFFFF"/>
                </a:solidFill>
              </a:rPr>
              <a:t>Modèle de présentation MINES Saint-Étienne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77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57493" y="2595732"/>
            <a:ext cx="5770761" cy="1383101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57492" y="4294612"/>
            <a:ext cx="5773354" cy="1936785"/>
          </a:xfrm>
        </p:spPr>
        <p:txBody>
          <a:bodyPr/>
          <a:lstStyle>
            <a:lvl1pPr marL="0" indent="0" algn="l">
              <a:buNone/>
              <a:defRPr>
                <a:solidFill>
                  <a:srgbClr val="5C6670"/>
                </a:solidFill>
              </a:defRPr>
            </a:lvl1pPr>
            <a:lvl2pPr marL="518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6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5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3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2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0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8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7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099363" y="2038701"/>
            <a:ext cx="2178452" cy="3183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77" tIns="51836" rIns="103677" bIns="51836" rtlCol="0" anchor="ctr"/>
          <a:lstStyle/>
          <a:p>
            <a:pPr algn="ctr" defTabSz="1036819" fontAlgn="auto">
              <a:spcBef>
                <a:spcPts val="0"/>
              </a:spcBef>
              <a:spcAft>
                <a:spcPts val="0"/>
              </a:spcAft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277815" y="2038701"/>
            <a:ext cx="2178452" cy="3183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77" tIns="51836" rIns="103677" bIns="51836" rtlCol="0" anchor="ctr"/>
          <a:lstStyle/>
          <a:p>
            <a:pPr algn="ctr" defTabSz="1036819" fontAlgn="auto">
              <a:spcBef>
                <a:spcPts val="0"/>
              </a:spcBef>
              <a:spcAft>
                <a:spcPts val="0"/>
              </a:spcAft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456267" y="2038701"/>
            <a:ext cx="2178452" cy="318302"/>
          </a:xfrm>
          <a:prstGeom prst="rect">
            <a:avLst/>
          </a:prstGeom>
          <a:solidFill>
            <a:srgbClr val="5F2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77" tIns="51836" rIns="103677" bIns="51836" rtlCol="0" anchor="ctr"/>
          <a:lstStyle/>
          <a:p>
            <a:pPr algn="ctr" defTabSz="1036819" fontAlgn="auto">
              <a:spcBef>
                <a:spcPts val="0"/>
              </a:spcBef>
              <a:spcAft>
                <a:spcPts val="0"/>
              </a:spcAft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67619"/>
            <a:ext cx="2384056" cy="1114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3677" tIns="51836" rIns="103677" bIns="5183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7B98-39B8-594E-BCA5-4B2F11853FB4}" type="datetime1">
              <a:rPr lang="fr-FR" smtClean="0">
                <a:solidFill>
                  <a:srgbClr val="FFFFFF"/>
                </a:solidFill>
              </a:rPr>
              <a:pPr/>
              <a:t>27/03/2018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dirty="0" smtClean="0">
                <a:solidFill>
                  <a:srgbClr val="FFFFFF"/>
                </a:solidFill>
              </a:rPr>
              <a:t>Modèle de présentation MINES Saint-Étienne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14682" y="301749"/>
            <a:ext cx="2312172" cy="86162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54134" y="301747"/>
            <a:ext cx="5939747" cy="6468232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1281" y="1402100"/>
            <a:ext cx="3495597" cy="5367880"/>
          </a:xfrm>
        </p:spPr>
        <p:txBody>
          <a:bodyPr/>
          <a:lstStyle>
            <a:lvl1pPr marL="0" indent="0">
              <a:buNone/>
              <a:defRPr sz="1600"/>
            </a:lvl1pPr>
            <a:lvl2pPr marL="518634" indent="0">
              <a:buNone/>
              <a:defRPr sz="1400"/>
            </a:lvl2pPr>
            <a:lvl3pPr marL="1037273" indent="0">
              <a:buNone/>
              <a:defRPr sz="1100"/>
            </a:lvl3pPr>
            <a:lvl4pPr marL="1555900" indent="0">
              <a:buNone/>
              <a:defRPr sz="1000"/>
            </a:lvl4pPr>
            <a:lvl5pPr marL="2074549" indent="0">
              <a:buNone/>
              <a:defRPr sz="1000"/>
            </a:lvl5pPr>
            <a:lvl6pPr marL="2593185" indent="0">
              <a:buNone/>
              <a:defRPr sz="1000"/>
            </a:lvl6pPr>
            <a:lvl7pPr marL="3111819" indent="0">
              <a:buNone/>
              <a:defRPr sz="1000"/>
            </a:lvl7pPr>
            <a:lvl8pPr marL="3630458" indent="0">
              <a:buNone/>
              <a:defRPr sz="1000"/>
            </a:lvl8pPr>
            <a:lvl9pPr marL="4149096" indent="0">
              <a:buNone/>
              <a:defRPr sz="1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83D6-2B90-0E4F-95A9-B91BFBE6BB90}" type="datetime1">
              <a:rPr lang="fr-FR" smtClean="0">
                <a:solidFill>
                  <a:srgbClr val="FFFFFF"/>
                </a:solidFill>
              </a:rPr>
              <a:pPr/>
              <a:t>27/03/2018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dirty="0" smtClean="0">
                <a:solidFill>
                  <a:srgbClr val="FFFFFF"/>
                </a:solidFill>
              </a:rPr>
              <a:t>Modèle de présentation MINES Saint-Étienne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785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82601" y="5305107"/>
            <a:ext cx="6375083" cy="62629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82601" y="677173"/>
            <a:ext cx="6375083" cy="4547235"/>
          </a:xfrm>
        </p:spPr>
        <p:txBody>
          <a:bodyPr/>
          <a:lstStyle>
            <a:lvl1pPr marL="0" indent="0">
              <a:buNone/>
              <a:defRPr sz="3600"/>
            </a:lvl1pPr>
            <a:lvl2pPr marL="518634" indent="0">
              <a:buNone/>
              <a:defRPr sz="3200"/>
            </a:lvl2pPr>
            <a:lvl3pPr marL="1037273" indent="0">
              <a:buNone/>
              <a:defRPr sz="2700"/>
            </a:lvl3pPr>
            <a:lvl4pPr marL="1555900" indent="0">
              <a:buNone/>
              <a:defRPr sz="2300"/>
            </a:lvl4pPr>
            <a:lvl5pPr marL="2074549" indent="0">
              <a:buNone/>
              <a:defRPr sz="2300"/>
            </a:lvl5pPr>
            <a:lvl6pPr marL="2593185" indent="0">
              <a:buNone/>
              <a:defRPr sz="2300"/>
            </a:lvl6pPr>
            <a:lvl7pPr marL="3111819" indent="0">
              <a:buNone/>
              <a:defRPr sz="2300"/>
            </a:lvl7pPr>
            <a:lvl8pPr marL="3630458" indent="0">
              <a:buNone/>
              <a:defRPr sz="2300"/>
            </a:lvl8pPr>
            <a:lvl9pPr marL="4149096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82601" y="5931405"/>
            <a:ext cx="6375083" cy="889447"/>
          </a:xfrm>
        </p:spPr>
        <p:txBody>
          <a:bodyPr/>
          <a:lstStyle>
            <a:lvl1pPr marL="0" indent="0">
              <a:buNone/>
              <a:defRPr sz="1600"/>
            </a:lvl1pPr>
            <a:lvl2pPr marL="518634" indent="0">
              <a:buNone/>
              <a:defRPr sz="1400"/>
            </a:lvl2pPr>
            <a:lvl3pPr marL="1037273" indent="0">
              <a:buNone/>
              <a:defRPr sz="1100"/>
            </a:lvl3pPr>
            <a:lvl4pPr marL="1555900" indent="0">
              <a:buNone/>
              <a:defRPr sz="1000"/>
            </a:lvl4pPr>
            <a:lvl5pPr marL="2074549" indent="0">
              <a:buNone/>
              <a:defRPr sz="1000"/>
            </a:lvl5pPr>
            <a:lvl6pPr marL="2593185" indent="0">
              <a:buNone/>
              <a:defRPr sz="1000"/>
            </a:lvl6pPr>
            <a:lvl7pPr marL="3111819" indent="0">
              <a:buNone/>
              <a:defRPr sz="1000"/>
            </a:lvl7pPr>
            <a:lvl8pPr marL="3630458" indent="0">
              <a:buNone/>
              <a:defRPr sz="1000"/>
            </a:lvl8pPr>
            <a:lvl9pPr marL="4149096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3010-558B-0F4C-9348-743AE022E0D1}" type="datetime1">
              <a:rPr lang="fr-FR" smtClean="0">
                <a:solidFill>
                  <a:srgbClr val="FFFFFF"/>
                </a:solidFill>
              </a:rPr>
              <a:pPr/>
              <a:t>27/03/2018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dirty="0" smtClean="0">
                <a:solidFill>
                  <a:srgbClr val="FFFFFF"/>
                </a:solidFill>
              </a:rPr>
              <a:t>Modèle de présentation MINES Saint-Étienne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87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676371" y="1720401"/>
            <a:ext cx="8379199" cy="445622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2A2B-AEBC-BD4C-9373-FF59CE667F00}" type="datetime1">
              <a:rPr lang="fr-FR" smtClean="0">
                <a:solidFill>
                  <a:srgbClr val="FFFFFF"/>
                </a:solidFill>
              </a:rPr>
              <a:pPr/>
              <a:t>27/03/2018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dirty="0" smtClean="0">
                <a:solidFill>
                  <a:srgbClr val="FFFFFF"/>
                </a:solidFill>
              </a:rPr>
              <a:t>Modèle de présentation MINES Saint-Étienne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61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03225" y="765496"/>
            <a:ext cx="2390656" cy="6004484"/>
          </a:xfrm>
        </p:spPr>
        <p:txBody>
          <a:bodyPr vert="eaVert"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1259" y="765496"/>
            <a:ext cx="6994883" cy="6004484"/>
          </a:xfrm>
        </p:spPr>
        <p:txBody>
          <a:bodyPr vert="eaVert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062A-420D-0F45-BDF1-E1BD85336BD1}" type="datetime1">
              <a:rPr lang="fr-FR" smtClean="0">
                <a:solidFill>
                  <a:srgbClr val="FFFFFF"/>
                </a:solidFill>
              </a:rPr>
              <a:pPr/>
              <a:t>27/03/2018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dirty="0" smtClean="0">
                <a:solidFill>
                  <a:srgbClr val="FFFFFF"/>
                </a:solidFill>
              </a:rPr>
              <a:t>Modèle de présentation MINES Saint-Étienne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14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5C35-6F3E-3D43-AF1E-C21173E9EC1A}" type="datetime1">
              <a:rPr lang="fr-FR" smtClean="0">
                <a:solidFill>
                  <a:srgbClr val="FFFFFF"/>
                </a:solidFill>
              </a:rPr>
              <a:pPr/>
              <a:t>27/03/2018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dirty="0" smtClean="0">
                <a:solidFill>
                  <a:srgbClr val="FFFFFF"/>
                </a:solidFill>
              </a:rPr>
              <a:t>Modèle de présentation MINES Saint-Étienne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684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1257" y="1768372"/>
            <a:ext cx="4692769" cy="5001608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01112" y="1768372"/>
            <a:ext cx="4692769" cy="5001608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5573-08A6-2A4F-B129-0AEE31C51065}" type="datetime1">
              <a:rPr lang="fr-FR" smtClean="0">
                <a:solidFill>
                  <a:srgbClr val="FFFFFF"/>
                </a:solidFill>
              </a:rPr>
              <a:pPr/>
              <a:t>27/03/2018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dirty="0" smtClean="0">
                <a:solidFill>
                  <a:srgbClr val="FFFFFF"/>
                </a:solidFill>
              </a:rPr>
              <a:t>Modèle de présentation MINES Saint-Étienne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68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1259" y="1696442"/>
            <a:ext cx="4694615" cy="70699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409" indent="0">
              <a:buNone/>
              <a:defRPr sz="2300" b="1"/>
            </a:lvl2pPr>
            <a:lvl3pPr marL="1036819" indent="0">
              <a:buNone/>
              <a:defRPr sz="2000" b="1"/>
            </a:lvl3pPr>
            <a:lvl4pPr marL="1555217" indent="0">
              <a:buNone/>
              <a:defRPr sz="1800" b="1"/>
            </a:lvl4pPr>
            <a:lvl5pPr marL="2073636" indent="0">
              <a:buNone/>
              <a:defRPr sz="1800" b="1"/>
            </a:lvl5pPr>
            <a:lvl6pPr marL="2592051" indent="0">
              <a:buNone/>
              <a:defRPr sz="1800" b="1"/>
            </a:lvl6pPr>
            <a:lvl7pPr marL="3110454" indent="0">
              <a:buNone/>
              <a:defRPr sz="1800" b="1"/>
            </a:lvl7pPr>
            <a:lvl8pPr marL="3628865" indent="0">
              <a:buNone/>
              <a:defRPr sz="1800" b="1"/>
            </a:lvl8pPr>
            <a:lvl9pPr marL="4147277" indent="0">
              <a:buNone/>
              <a:defRPr sz="18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1259" y="2403438"/>
            <a:ext cx="4694615" cy="4366539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97450" y="1696442"/>
            <a:ext cx="4696459" cy="70699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409" indent="0">
              <a:buNone/>
              <a:defRPr sz="2300" b="1"/>
            </a:lvl2pPr>
            <a:lvl3pPr marL="1036819" indent="0">
              <a:buNone/>
              <a:defRPr sz="2000" b="1"/>
            </a:lvl3pPr>
            <a:lvl4pPr marL="1555217" indent="0">
              <a:buNone/>
              <a:defRPr sz="1800" b="1"/>
            </a:lvl4pPr>
            <a:lvl5pPr marL="2073636" indent="0">
              <a:buNone/>
              <a:defRPr sz="1800" b="1"/>
            </a:lvl5pPr>
            <a:lvl6pPr marL="2592051" indent="0">
              <a:buNone/>
              <a:defRPr sz="1800" b="1"/>
            </a:lvl6pPr>
            <a:lvl7pPr marL="3110454" indent="0">
              <a:buNone/>
              <a:defRPr sz="1800" b="1"/>
            </a:lvl7pPr>
            <a:lvl8pPr marL="3628865" indent="0">
              <a:buNone/>
              <a:defRPr sz="1800" b="1"/>
            </a:lvl8pPr>
            <a:lvl9pPr marL="4147277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97450" y="2403438"/>
            <a:ext cx="4696459" cy="4366539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663E-BA71-564A-BA3D-9A023DB819EC}" type="datetime1">
              <a:rPr lang="fr-FR" smtClean="0">
                <a:solidFill>
                  <a:srgbClr val="FFFFFF"/>
                </a:solidFill>
              </a:rPr>
              <a:pPr/>
              <a:t>27/03/2018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dirty="0" smtClean="0">
                <a:solidFill>
                  <a:srgbClr val="FFFFFF"/>
                </a:solidFill>
              </a:rPr>
              <a:t>Modèle de présentation MINES Saint-Étienne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614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78AA-457C-8F46-B6D1-9CEB83551888}" type="datetime1">
              <a:rPr lang="fr-FR" smtClean="0">
                <a:solidFill>
                  <a:srgbClr val="FFFFFF"/>
                </a:solidFill>
              </a:rPr>
              <a:pPr/>
              <a:t>27/03/2018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dirty="0" smtClean="0">
                <a:solidFill>
                  <a:srgbClr val="FFFFFF"/>
                </a:solidFill>
              </a:rPr>
              <a:t>Modèle de présentation MINES Saint-Étienne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40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45ED2-89BE-FD46-95A1-E040EF5E2AFE}" type="datetime1">
              <a:rPr lang="fr-FR" smtClean="0">
                <a:solidFill>
                  <a:srgbClr val="FFFFFF"/>
                </a:solidFill>
              </a:rPr>
              <a:pPr/>
              <a:t>27/03/2018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dirty="0" smtClean="0">
                <a:solidFill>
                  <a:srgbClr val="FFFFFF"/>
                </a:solidFill>
              </a:rPr>
              <a:t>Modèle de présentation MINES Saint-Étienne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4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14682" y="301749"/>
            <a:ext cx="2312172" cy="86162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54134" y="301747"/>
            <a:ext cx="5939747" cy="6468232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1284" y="1402100"/>
            <a:ext cx="3495597" cy="5367880"/>
          </a:xfrm>
        </p:spPr>
        <p:txBody>
          <a:bodyPr/>
          <a:lstStyle>
            <a:lvl1pPr marL="0" indent="0">
              <a:buNone/>
              <a:defRPr sz="1600"/>
            </a:lvl1pPr>
            <a:lvl2pPr marL="518409" indent="0">
              <a:buNone/>
              <a:defRPr sz="1400"/>
            </a:lvl2pPr>
            <a:lvl3pPr marL="1036819" indent="0">
              <a:buNone/>
              <a:defRPr sz="1100"/>
            </a:lvl3pPr>
            <a:lvl4pPr marL="1555217" indent="0">
              <a:buNone/>
              <a:defRPr sz="1000"/>
            </a:lvl4pPr>
            <a:lvl5pPr marL="2073636" indent="0">
              <a:buNone/>
              <a:defRPr sz="1000"/>
            </a:lvl5pPr>
            <a:lvl6pPr marL="2592051" indent="0">
              <a:buNone/>
              <a:defRPr sz="1000"/>
            </a:lvl6pPr>
            <a:lvl7pPr marL="3110454" indent="0">
              <a:buNone/>
              <a:defRPr sz="1000"/>
            </a:lvl7pPr>
            <a:lvl8pPr marL="3628865" indent="0">
              <a:buNone/>
              <a:defRPr sz="1000"/>
            </a:lvl8pPr>
            <a:lvl9pPr marL="4147277" indent="0">
              <a:buNone/>
              <a:defRPr sz="1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83D6-2B90-0E4F-95A9-B91BFBE6BB90}" type="datetime1">
              <a:rPr lang="fr-FR" smtClean="0">
                <a:solidFill>
                  <a:srgbClr val="FFFFFF"/>
                </a:solidFill>
              </a:rPr>
              <a:pPr/>
              <a:t>27/03/2018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dirty="0" smtClean="0">
                <a:solidFill>
                  <a:srgbClr val="FFFFFF"/>
                </a:solidFill>
              </a:rPr>
              <a:t>Modèle de présentation MINES Saint-Étienne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82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82601" y="5305107"/>
            <a:ext cx="6375083" cy="62629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82601" y="677173"/>
            <a:ext cx="6375083" cy="4547235"/>
          </a:xfrm>
        </p:spPr>
        <p:txBody>
          <a:bodyPr/>
          <a:lstStyle>
            <a:lvl1pPr marL="0" indent="0">
              <a:buNone/>
              <a:defRPr sz="3600"/>
            </a:lvl1pPr>
            <a:lvl2pPr marL="518409" indent="0">
              <a:buNone/>
              <a:defRPr sz="3200"/>
            </a:lvl2pPr>
            <a:lvl3pPr marL="1036819" indent="0">
              <a:buNone/>
              <a:defRPr sz="2700"/>
            </a:lvl3pPr>
            <a:lvl4pPr marL="1555217" indent="0">
              <a:buNone/>
              <a:defRPr sz="2300"/>
            </a:lvl4pPr>
            <a:lvl5pPr marL="2073636" indent="0">
              <a:buNone/>
              <a:defRPr sz="2300"/>
            </a:lvl5pPr>
            <a:lvl6pPr marL="2592051" indent="0">
              <a:buNone/>
              <a:defRPr sz="2300"/>
            </a:lvl6pPr>
            <a:lvl7pPr marL="3110454" indent="0">
              <a:buNone/>
              <a:defRPr sz="2300"/>
            </a:lvl7pPr>
            <a:lvl8pPr marL="3628865" indent="0">
              <a:buNone/>
              <a:defRPr sz="2300"/>
            </a:lvl8pPr>
            <a:lvl9pPr marL="4147277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82601" y="5931405"/>
            <a:ext cx="6375083" cy="889447"/>
          </a:xfrm>
        </p:spPr>
        <p:txBody>
          <a:bodyPr/>
          <a:lstStyle>
            <a:lvl1pPr marL="0" indent="0">
              <a:buNone/>
              <a:defRPr sz="1600"/>
            </a:lvl1pPr>
            <a:lvl2pPr marL="518409" indent="0">
              <a:buNone/>
              <a:defRPr sz="1400"/>
            </a:lvl2pPr>
            <a:lvl3pPr marL="1036819" indent="0">
              <a:buNone/>
              <a:defRPr sz="1100"/>
            </a:lvl3pPr>
            <a:lvl4pPr marL="1555217" indent="0">
              <a:buNone/>
              <a:defRPr sz="1000"/>
            </a:lvl4pPr>
            <a:lvl5pPr marL="2073636" indent="0">
              <a:buNone/>
              <a:defRPr sz="1000"/>
            </a:lvl5pPr>
            <a:lvl6pPr marL="2592051" indent="0">
              <a:buNone/>
              <a:defRPr sz="1000"/>
            </a:lvl6pPr>
            <a:lvl7pPr marL="3110454" indent="0">
              <a:buNone/>
              <a:defRPr sz="1000"/>
            </a:lvl7pPr>
            <a:lvl8pPr marL="3628865" indent="0">
              <a:buNone/>
              <a:defRPr sz="1000"/>
            </a:lvl8pPr>
            <a:lvl9pPr marL="4147277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3010-558B-0F4C-9348-743AE022E0D1}" type="datetime1">
              <a:rPr lang="fr-FR" smtClean="0">
                <a:solidFill>
                  <a:srgbClr val="FFFFFF"/>
                </a:solidFill>
              </a:rPr>
              <a:pPr/>
              <a:t>27/03/2018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dirty="0" smtClean="0">
                <a:solidFill>
                  <a:srgbClr val="FFFFFF"/>
                </a:solidFill>
              </a:rPr>
              <a:t>Modèle de présentation MINES Saint-Étienne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578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7054971"/>
            <a:ext cx="1629829" cy="3978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77" tIns="51836" rIns="103677" bIns="51836" rtlCol="0" anchor="ctr"/>
          <a:lstStyle/>
          <a:p>
            <a:pPr algn="ctr" defTabSz="1036819" fontAlgn="auto">
              <a:spcBef>
                <a:spcPts val="0"/>
              </a:spcBef>
              <a:spcAft>
                <a:spcPts val="0"/>
              </a:spcAft>
            </a:pPr>
            <a:endParaRPr lang="fr-FR" sz="11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26866" y="7054971"/>
            <a:ext cx="4769293" cy="3978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77" tIns="51836" rIns="103677" bIns="51836" rtlCol="0" anchor="ctr"/>
          <a:lstStyle/>
          <a:p>
            <a:pPr algn="ctr" defTabSz="1036819" fontAlgn="auto">
              <a:spcBef>
                <a:spcPts val="0"/>
              </a:spcBef>
              <a:spcAft>
                <a:spcPts val="0"/>
              </a:spcAft>
            </a:pPr>
            <a:endParaRPr lang="fr-FR" sz="1100" dirty="0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13" y="7051964"/>
            <a:ext cx="619435" cy="397833"/>
          </a:xfrm>
          <a:prstGeom prst="rect">
            <a:avLst/>
          </a:prstGeom>
          <a:noFill/>
        </p:spPr>
        <p:txBody>
          <a:bodyPr vert="horz" lIns="103677" tIns="51836" rIns="103677" bIns="51836" rtlCol="0" anchor="ctr"/>
          <a:lstStyle>
            <a:lvl1pPr algn="ctr">
              <a:defRPr sz="1100" b="1">
                <a:solidFill>
                  <a:schemeClr val="bg1"/>
                </a:solidFill>
                <a:effectLst/>
              </a:defRPr>
            </a:lvl1pPr>
          </a:lstStyle>
          <a:p>
            <a:pPr defTabSz="1036819" fontAlgn="auto">
              <a:spcBef>
                <a:spcPts val="0"/>
              </a:spcBef>
              <a:spcAft>
                <a:spcPts val="0"/>
              </a:spcAft>
            </a:pPr>
            <a:fld id="{3A5F5595-61AE-4AA6-B423-33EDBD1DAE12}" type="slidenum">
              <a:rPr lang="fr-FR" smtClean="0">
                <a:solidFill>
                  <a:srgbClr val="FFFFFF"/>
                </a:solidFill>
                <a:latin typeface="Arial"/>
              </a:rPr>
              <a:pPr defTabSz="1036819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14683" y="473"/>
            <a:ext cx="8379199" cy="1242473"/>
          </a:xfrm>
          <a:prstGeom prst="rect">
            <a:avLst/>
          </a:prstGeom>
        </p:spPr>
        <p:txBody>
          <a:bodyPr vert="horz" lIns="103677" tIns="51836" rIns="103677" bIns="51836" rtlCol="0" anchor="b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76371" y="1720406"/>
            <a:ext cx="8379199" cy="4957317"/>
          </a:xfrm>
          <a:prstGeom prst="rect">
            <a:avLst/>
          </a:prstGeom>
        </p:spPr>
        <p:txBody>
          <a:bodyPr vert="horz" lIns="103677" tIns="51836" rIns="103677" bIns="51836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6948" y="7051964"/>
            <a:ext cx="1010934" cy="397833"/>
          </a:xfrm>
          <a:prstGeom prst="rect">
            <a:avLst/>
          </a:prstGeom>
          <a:noFill/>
        </p:spPr>
        <p:txBody>
          <a:bodyPr vert="horz" lIns="103677" tIns="51836" rIns="103677" bIns="51836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defTabSz="1036819" fontAlgn="auto">
              <a:spcBef>
                <a:spcPts val="0"/>
              </a:spcBef>
              <a:spcAft>
                <a:spcPts val="0"/>
              </a:spcAft>
            </a:pPr>
            <a:fld id="{AC17D8C2-DA1A-D44B-BAF0-CC695664A119}" type="datetime1">
              <a:rPr lang="fr-FR" smtClean="0">
                <a:solidFill>
                  <a:srgbClr val="FFFFFF"/>
                </a:solidFill>
                <a:latin typeface="Arial"/>
              </a:rPr>
              <a:pPr defTabSz="1036819" fontAlgn="auto">
                <a:spcBef>
                  <a:spcPts val="0"/>
                </a:spcBef>
                <a:spcAft>
                  <a:spcPts val="0"/>
                </a:spcAft>
              </a:pPr>
              <a:t>27/03/2018</a:t>
            </a:fld>
            <a:endParaRPr lang="fr-FR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726866" y="7051964"/>
            <a:ext cx="4769293" cy="397833"/>
          </a:xfrm>
          <a:prstGeom prst="rect">
            <a:avLst/>
          </a:prstGeom>
          <a:solidFill>
            <a:srgbClr val="5F259F"/>
          </a:solidFill>
        </p:spPr>
        <p:txBody>
          <a:bodyPr vert="horz" lIns="103677" tIns="51836" rIns="163274" bIns="51836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 algn="r" defTabSz="1036819" fontAlgn="auto">
              <a:spcBef>
                <a:spcPts val="0"/>
              </a:spcBef>
              <a:spcAft>
                <a:spcPts val="0"/>
              </a:spcAft>
            </a:pPr>
            <a:r>
              <a:rPr lang="fr-FR" smtClean="0">
                <a:solidFill>
                  <a:srgbClr val="FFFFFF"/>
                </a:solidFill>
                <a:latin typeface="Arial"/>
              </a:rPr>
              <a:t>Modèle de présentation MINES Saint-Étienne</a:t>
            </a:r>
            <a:endParaRPr lang="fr-FR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765494"/>
            <a:ext cx="543276" cy="3978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77" tIns="51836" rIns="103677" bIns="51836" rtlCol="0" anchor="ctr"/>
          <a:lstStyle/>
          <a:p>
            <a:pPr algn="ctr" defTabSz="1036819" fontAlgn="auto">
              <a:spcBef>
                <a:spcPts val="0"/>
              </a:spcBef>
              <a:spcAft>
                <a:spcPts val="0"/>
              </a:spcAft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3277" y="765494"/>
            <a:ext cx="543276" cy="3978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77" tIns="51836" rIns="103677" bIns="51836" rtlCol="0" anchor="ctr"/>
          <a:lstStyle/>
          <a:p>
            <a:pPr algn="ctr" defTabSz="1036819" fontAlgn="auto">
              <a:spcBef>
                <a:spcPts val="0"/>
              </a:spcBef>
              <a:spcAft>
                <a:spcPts val="0"/>
              </a:spcAft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553" y="765494"/>
            <a:ext cx="543276" cy="397878"/>
          </a:xfrm>
          <a:prstGeom prst="rect">
            <a:avLst/>
          </a:prstGeom>
          <a:solidFill>
            <a:srgbClr val="5F2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77" tIns="51836" rIns="103677" bIns="51836" rtlCol="0" anchor="ctr"/>
          <a:lstStyle/>
          <a:p>
            <a:pPr algn="ctr" defTabSz="1036819" fontAlgn="auto">
              <a:spcBef>
                <a:spcPts val="0"/>
              </a:spcBef>
              <a:spcAft>
                <a:spcPts val="0"/>
              </a:spcAft>
            </a:pPr>
            <a:endParaRPr lang="fr-FR" sz="2000">
              <a:solidFill>
                <a:srgbClr val="5F259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14684" y="7051959"/>
            <a:ext cx="2928513" cy="3978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77" tIns="51836" rIns="103677" bIns="51836" rtlCol="0" anchor="ctr"/>
          <a:lstStyle/>
          <a:p>
            <a:pPr algn="ctr" defTabSz="1036819" fontAlgn="auto">
              <a:spcBef>
                <a:spcPts val="0"/>
              </a:spcBef>
              <a:spcAft>
                <a:spcPts val="0"/>
              </a:spcAft>
            </a:pPr>
            <a:r>
              <a:rPr lang="fr-FR" sz="1100" dirty="0">
                <a:solidFill>
                  <a:srgbClr val="FFFFFF"/>
                </a:solidFill>
              </a:rPr>
              <a:t>Institut Mines-Télécom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833" y="6677717"/>
            <a:ext cx="919781" cy="87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4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733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1036819" rtl="0" eaLnBrk="1" latinLnBrk="0" hangingPunct="1">
        <a:spcBef>
          <a:spcPct val="0"/>
        </a:spcBef>
        <a:buNone/>
        <a:defRPr sz="3000" b="1" kern="1200">
          <a:solidFill>
            <a:srgbClr val="5F259F"/>
          </a:solidFill>
          <a:latin typeface="+mj-lt"/>
          <a:ea typeface="+mj-ea"/>
          <a:cs typeface="+mj-cs"/>
        </a:defRPr>
      </a:lvl1pPr>
    </p:titleStyle>
    <p:bodyStyle>
      <a:lvl1pPr marL="388809" indent="-388809" algn="l" defTabSz="1036819" rtl="0" eaLnBrk="1" latinLnBrk="0" hangingPunct="1">
        <a:spcBef>
          <a:spcPct val="20000"/>
        </a:spcBef>
        <a:buClr>
          <a:srgbClr val="5F259F"/>
        </a:buClr>
        <a:buSzPct val="100000"/>
        <a:buFont typeface="Wingdings" pitchFamily="2" charset="2"/>
        <a:buChar char="n"/>
        <a:defRPr sz="2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907226" indent="-388809" algn="l" defTabSz="1036819" rtl="0" eaLnBrk="1" latinLnBrk="0" hangingPunct="1">
        <a:spcBef>
          <a:spcPct val="20000"/>
        </a:spcBef>
        <a:buClr>
          <a:srgbClr val="5C6670"/>
        </a:buClr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296024" indent="-259206" algn="l" defTabSz="1036819" rtl="0" eaLnBrk="1" latinLnBrk="0" hangingPunct="1">
        <a:spcBef>
          <a:spcPct val="20000"/>
        </a:spcBef>
        <a:buClr>
          <a:srgbClr val="001489"/>
        </a:buClr>
        <a:buFont typeface="Arial" pitchFamily="34" charset="0"/>
        <a:buChar char="─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14434" indent="-259206" algn="l" defTabSz="103681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332838" indent="-259206" algn="l" defTabSz="1036819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851248" indent="-259206" algn="l" defTabSz="103681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69664" indent="-259206" algn="l" defTabSz="103681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88069" indent="-259206" algn="l" defTabSz="103681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06482" indent="-259206" algn="l" defTabSz="103681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36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8409" algn="l" defTabSz="1036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6819" algn="l" defTabSz="1036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5217" algn="l" defTabSz="1036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3636" algn="l" defTabSz="1036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2051" algn="l" defTabSz="1036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0454" algn="l" defTabSz="1036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8865" algn="l" defTabSz="1036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47277" algn="l" defTabSz="1036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7054969"/>
            <a:ext cx="1629829" cy="3978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23" tIns="51862" rIns="103723" bIns="51862" rtlCol="0" anchor="ctr"/>
          <a:lstStyle/>
          <a:p>
            <a:pPr algn="ctr" defTabSz="1037273" fontAlgn="auto">
              <a:spcBef>
                <a:spcPts val="0"/>
              </a:spcBef>
              <a:spcAft>
                <a:spcPts val="0"/>
              </a:spcAft>
            </a:pPr>
            <a:endParaRPr lang="fr-FR" sz="11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26866" y="7054969"/>
            <a:ext cx="4769293" cy="3978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23" tIns="51862" rIns="103723" bIns="51862" rtlCol="0" anchor="ctr"/>
          <a:lstStyle/>
          <a:p>
            <a:pPr algn="ctr" defTabSz="1037273" fontAlgn="auto">
              <a:spcBef>
                <a:spcPts val="0"/>
              </a:spcBef>
              <a:spcAft>
                <a:spcPts val="0"/>
              </a:spcAft>
            </a:pPr>
            <a:endParaRPr lang="fr-FR" sz="1100" dirty="0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13" y="7051958"/>
            <a:ext cx="619435" cy="397833"/>
          </a:xfrm>
          <a:prstGeom prst="rect">
            <a:avLst/>
          </a:prstGeom>
          <a:noFill/>
        </p:spPr>
        <p:txBody>
          <a:bodyPr vert="horz" lIns="103723" tIns="51862" rIns="103723" bIns="51862" rtlCol="0" anchor="ctr"/>
          <a:lstStyle>
            <a:lvl1pPr algn="ctr">
              <a:defRPr sz="1100" b="1">
                <a:solidFill>
                  <a:schemeClr val="bg1"/>
                </a:solidFill>
                <a:effectLst/>
              </a:defRPr>
            </a:lvl1pPr>
          </a:lstStyle>
          <a:p>
            <a:pPr defTabSz="1037273" fontAlgn="auto">
              <a:spcBef>
                <a:spcPts val="0"/>
              </a:spcBef>
              <a:spcAft>
                <a:spcPts val="0"/>
              </a:spcAft>
            </a:pPr>
            <a:fld id="{3A5F5595-61AE-4AA6-B423-33EDBD1DAE12}" type="slidenum">
              <a:rPr lang="fr-FR" smtClean="0">
                <a:solidFill>
                  <a:srgbClr val="FFFFFF"/>
                </a:solidFill>
                <a:latin typeface="Arial"/>
              </a:rPr>
              <a:pPr defTabSz="1037273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14683" y="473"/>
            <a:ext cx="8379199" cy="1242473"/>
          </a:xfrm>
          <a:prstGeom prst="rect">
            <a:avLst/>
          </a:prstGeom>
        </p:spPr>
        <p:txBody>
          <a:bodyPr vert="horz" lIns="103723" tIns="51862" rIns="103723" bIns="51862" rtlCol="0" anchor="b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76371" y="1720406"/>
            <a:ext cx="8379199" cy="4957317"/>
          </a:xfrm>
          <a:prstGeom prst="rect">
            <a:avLst/>
          </a:prstGeom>
        </p:spPr>
        <p:txBody>
          <a:bodyPr vert="horz" lIns="103723" tIns="51862" rIns="103723" bIns="51862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6948" y="7051958"/>
            <a:ext cx="1010934" cy="397833"/>
          </a:xfrm>
          <a:prstGeom prst="rect">
            <a:avLst/>
          </a:prstGeom>
          <a:noFill/>
        </p:spPr>
        <p:txBody>
          <a:bodyPr vert="horz" lIns="103723" tIns="51862" rIns="103723" bIns="51862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defTabSz="1037273" fontAlgn="auto">
              <a:spcBef>
                <a:spcPts val="0"/>
              </a:spcBef>
              <a:spcAft>
                <a:spcPts val="0"/>
              </a:spcAft>
            </a:pPr>
            <a:fld id="{AC17D8C2-DA1A-D44B-BAF0-CC695664A119}" type="datetime1">
              <a:rPr lang="fr-FR" smtClean="0">
                <a:solidFill>
                  <a:srgbClr val="FFFFFF"/>
                </a:solidFill>
                <a:latin typeface="Arial"/>
              </a:rPr>
              <a:pPr defTabSz="1037273" fontAlgn="auto">
                <a:spcBef>
                  <a:spcPts val="0"/>
                </a:spcBef>
                <a:spcAft>
                  <a:spcPts val="0"/>
                </a:spcAft>
              </a:pPr>
              <a:t>27/03/2018</a:t>
            </a:fld>
            <a:endParaRPr lang="fr-FR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726866" y="7051958"/>
            <a:ext cx="4769293" cy="397833"/>
          </a:xfrm>
          <a:prstGeom prst="rect">
            <a:avLst/>
          </a:prstGeom>
          <a:solidFill>
            <a:srgbClr val="5F259F"/>
          </a:solidFill>
        </p:spPr>
        <p:txBody>
          <a:bodyPr vert="horz" lIns="103723" tIns="51862" rIns="163351" bIns="51862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 algn="r" defTabSz="1037273" fontAlgn="auto">
              <a:spcBef>
                <a:spcPts val="0"/>
              </a:spcBef>
              <a:spcAft>
                <a:spcPts val="0"/>
              </a:spcAft>
            </a:pPr>
            <a:r>
              <a:rPr lang="fr-FR" smtClean="0">
                <a:solidFill>
                  <a:srgbClr val="FFFFFF"/>
                </a:solidFill>
                <a:latin typeface="Arial"/>
              </a:rPr>
              <a:t>Modèle de présentation MINES Saint-Étienne</a:t>
            </a:r>
            <a:endParaRPr lang="fr-FR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765493"/>
            <a:ext cx="543276" cy="3978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23" tIns="51862" rIns="103723" bIns="51862" rtlCol="0" anchor="ctr"/>
          <a:lstStyle/>
          <a:p>
            <a:pPr algn="ctr" defTabSz="1037273" fontAlgn="auto">
              <a:spcBef>
                <a:spcPts val="0"/>
              </a:spcBef>
              <a:spcAft>
                <a:spcPts val="0"/>
              </a:spcAft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3277" y="765493"/>
            <a:ext cx="543276" cy="3978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23" tIns="51862" rIns="103723" bIns="51862" rtlCol="0" anchor="ctr"/>
          <a:lstStyle/>
          <a:p>
            <a:pPr algn="ctr" defTabSz="1037273" fontAlgn="auto">
              <a:spcBef>
                <a:spcPts val="0"/>
              </a:spcBef>
              <a:spcAft>
                <a:spcPts val="0"/>
              </a:spcAft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553" y="765493"/>
            <a:ext cx="543276" cy="397878"/>
          </a:xfrm>
          <a:prstGeom prst="rect">
            <a:avLst/>
          </a:prstGeom>
          <a:solidFill>
            <a:srgbClr val="5F2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23" tIns="51862" rIns="103723" bIns="51862" rtlCol="0" anchor="ctr"/>
          <a:lstStyle/>
          <a:p>
            <a:pPr algn="ctr" defTabSz="1037273" fontAlgn="auto">
              <a:spcBef>
                <a:spcPts val="0"/>
              </a:spcBef>
              <a:spcAft>
                <a:spcPts val="0"/>
              </a:spcAft>
            </a:pPr>
            <a:endParaRPr lang="fr-FR" sz="2000">
              <a:solidFill>
                <a:srgbClr val="5F259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14684" y="7051958"/>
            <a:ext cx="2928513" cy="3978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23" tIns="51862" rIns="103723" bIns="51862" rtlCol="0" anchor="ctr"/>
          <a:lstStyle/>
          <a:p>
            <a:pPr algn="ctr" defTabSz="1037273" fontAlgn="auto">
              <a:spcBef>
                <a:spcPts val="0"/>
              </a:spcBef>
              <a:spcAft>
                <a:spcPts val="0"/>
              </a:spcAft>
            </a:pPr>
            <a:r>
              <a:rPr lang="fr-FR" sz="1100" dirty="0">
                <a:solidFill>
                  <a:srgbClr val="FFFFFF"/>
                </a:solidFill>
              </a:rPr>
              <a:t>Institut Mines-Télécom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833" y="6677716"/>
            <a:ext cx="919781" cy="87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8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1037273" rtl="0" eaLnBrk="1" latinLnBrk="0" hangingPunct="1">
        <a:spcBef>
          <a:spcPct val="0"/>
        </a:spcBef>
        <a:buNone/>
        <a:defRPr sz="3000" b="1" kern="1200">
          <a:solidFill>
            <a:srgbClr val="5F259F"/>
          </a:solidFill>
          <a:latin typeface="+mj-lt"/>
          <a:ea typeface="+mj-ea"/>
          <a:cs typeface="+mj-cs"/>
        </a:defRPr>
      </a:lvl1pPr>
    </p:titleStyle>
    <p:bodyStyle>
      <a:lvl1pPr marL="388978" indent="-388978" algn="l" defTabSz="1037273" rtl="0" eaLnBrk="1" latinLnBrk="0" hangingPunct="1">
        <a:spcBef>
          <a:spcPct val="20000"/>
        </a:spcBef>
        <a:buClr>
          <a:srgbClr val="5F259F"/>
        </a:buClr>
        <a:buSzPct val="100000"/>
        <a:buFont typeface="Wingdings" pitchFamily="2" charset="2"/>
        <a:buChar char="n"/>
        <a:defRPr sz="2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907623" indent="-388978" algn="l" defTabSz="1037273" rtl="0" eaLnBrk="1" latinLnBrk="0" hangingPunct="1">
        <a:spcBef>
          <a:spcPct val="20000"/>
        </a:spcBef>
        <a:buClr>
          <a:srgbClr val="5C6670"/>
        </a:buClr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296592" indent="-259320" algn="l" defTabSz="1037273" rtl="0" eaLnBrk="1" latinLnBrk="0" hangingPunct="1">
        <a:spcBef>
          <a:spcPct val="20000"/>
        </a:spcBef>
        <a:buClr>
          <a:srgbClr val="001489"/>
        </a:buClr>
        <a:buFont typeface="Arial" pitchFamily="34" charset="0"/>
        <a:buChar char="─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15232" indent="-259320" algn="l" defTabSz="10372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333862" indent="-259320" algn="l" defTabSz="1037273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852501" indent="-259320" algn="l" defTabSz="10372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1143" indent="-259320" algn="l" defTabSz="10372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89776" indent="-259320" algn="l" defTabSz="10372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08413" indent="-259320" algn="l" defTabSz="10372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372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8634" algn="l" defTabSz="10372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7273" algn="l" defTabSz="10372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5900" algn="l" defTabSz="10372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4549" algn="l" defTabSz="10372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3185" algn="l" defTabSz="10372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1819" algn="l" defTabSz="10372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0458" algn="l" defTabSz="10372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49096" algn="l" defTabSz="10372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polleverywhere.com/" TargetMode="External"/><Relationship Id="rId4" Type="http://schemas.openxmlformats.org/officeDocument/2006/relationships/hyperlink" Target="https://www.socrative.com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AMPHI interactif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997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45ED2-89BE-FD46-95A1-E040EF5E2AFE}" type="datetime1">
              <a:rPr lang="fr-FR" smtClean="0">
                <a:solidFill>
                  <a:srgbClr val="FFFFFF"/>
                </a:solidFill>
              </a:rPr>
              <a:pPr/>
              <a:t>27/03/2018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>
                <a:solidFill>
                  <a:srgbClr val="FFFFFF"/>
                </a:solidFill>
              </a:rPr>
              <a:t>Modèle de présentation MINES Saint-Étienne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>
                <a:solidFill>
                  <a:srgbClr val="FFFFFF"/>
                </a:solidFill>
              </a:rPr>
              <a:pPr/>
              <a:t>10</a:t>
            </a:fld>
            <a:endParaRPr lang="fr-FR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0117138" cy="707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1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POURQUOI des quiz interactifs?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31010" y="1561249"/>
            <a:ext cx="8618195" cy="509283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fr-FR" dirty="0" smtClean="0"/>
              <a:t>Au début du cours</a:t>
            </a:r>
          </a:p>
          <a:p>
            <a:pPr lvl="1">
              <a:defRPr/>
            </a:pPr>
            <a:r>
              <a:rPr lang="fr-FR" dirty="0" smtClean="0"/>
              <a:t>Prendre connaissance du niveau initial</a:t>
            </a:r>
          </a:p>
          <a:p>
            <a:pPr lvl="1">
              <a:defRPr/>
            </a:pPr>
            <a:r>
              <a:rPr lang="fr-FR" dirty="0" smtClean="0"/>
              <a:t>Partir de leur représentation pour introduire une nouvelle notion</a:t>
            </a:r>
          </a:p>
          <a:p>
            <a:pPr lvl="1">
              <a:defRPr/>
            </a:pPr>
            <a:r>
              <a:rPr lang="fr-FR" dirty="0" smtClean="0"/>
              <a:t>Susciter de l’intérêt en posant une question énigmatique</a:t>
            </a:r>
          </a:p>
          <a:p>
            <a:pPr lvl="1">
              <a:defRPr/>
            </a:pPr>
            <a:r>
              <a:rPr lang="fr-FR" dirty="0" smtClean="0"/>
              <a:t>Rappeler les notions du cours précédent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 smtClean="0"/>
              <a:t>Au milieu du cours</a:t>
            </a:r>
          </a:p>
          <a:p>
            <a:pPr lvl="1">
              <a:defRPr/>
            </a:pPr>
            <a:r>
              <a:rPr lang="fr-FR" dirty="0" smtClean="0"/>
              <a:t>Maintenir l’attention via une pause ludique</a:t>
            </a:r>
          </a:p>
          <a:p>
            <a:pPr lvl="1">
              <a:defRPr/>
            </a:pPr>
            <a:r>
              <a:rPr lang="fr-FR" dirty="0" smtClean="0"/>
              <a:t>Rendre l’étudiant actif et acteur</a:t>
            </a:r>
          </a:p>
          <a:p>
            <a:pPr lvl="1">
              <a:defRPr/>
            </a:pPr>
            <a:r>
              <a:rPr lang="fr-FR" dirty="0" smtClean="0"/>
              <a:t>Faire participer tous les étudiants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 smtClean="0"/>
              <a:t>A la fin du cours ou d’un chapitre</a:t>
            </a:r>
          </a:p>
          <a:p>
            <a:pPr lvl="1">
              <a:defRPr/>
            </a:pPr>
            <a:r>
              <a:rPr lang="fr-FR" dirty="0" smtClean="0"/>
              <a:t>Vérifier la compréhension</a:t>
            </a:r>
          </a:p>
          <a:p>
            <a:pPr lvl="1">
              <a:defRPr/>
            </a:pPr>
            <a:r>
              <a:rPr lang="fr-FR" dirty="0" smtClean="0"/>
              <a:t>Favoriser le rappel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4E66-7711-3747-BC40-FBD3FD54BAE2}" type="datetime1">
              <a:rPr lang="fr-FR" smtClean="0">
                <a:solidFill>
                  <a:srgbClr val="FFFFFF"/>
                </a:solidFill>
              </a:rPr>
              <a:pPr/>
              <a:t>27/03/2018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>
                <a:solidFill>
                  <a:srgbClr val="FFFFFF"/>
                </a:solidFill>
              </a:rPr>
              <a:t>Projet Industriel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>
                <a:solidFill>
                  <a:srgbClr val="FFFFFF"/>
                </a:solidFill>
              </a:rPr>
              <a:pPr/>
              <a:t>2</a:t>
            </a:fld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1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Susciter des questions</a:t>
            </a:r>
          </a:p>
          <a:p>
            <a:r>
              <a:rPr lang="fr-FR" dirty="0" smtClean="0"/>
              <a:t>Trouver des exemples d’application</a:t>
            </a:r>
          </a:p>
          <a:p>
            <a:r>
              <a:rPr lang="fr-FR" dirty="0" smtClean="0"/>
              <a:t>Permettre de comparer leur prises de notes</a:t>
            </a:r>
          </a:p>
          <a:p>
            <a:r>
              <a:rPr lang="fr-FR" dirty="0" smtClean="0"/>
              <a:t>Lancer un débat</a:t>
            </a:r>
          </a:p>
          <a:p>
            <a:r>
              <a:rPr lang="fr-FR" dirty="0" smtClean="0"/>
              <a:t>Lister les mots clés du sujet de la séance</a:t>
            </a:r>
          </a:p>
          <a:p>
            <a:r>
              <a:rPr lang="fr-FR" dirty="0" smtClean="0"/>
              <a:t>Faire prendre conscience de l’apprentissage le plus important pour eux</a:t>
            </a:r>
          </a:p>
          <a:p>
            <a:r>
              <a:rPr lang="fr-FR" dirty="0" smtClean="0"/>
              <a:t>Lister les pour et les contre, avantages/désavantages</a:t>
            </a:r>
          </a:p>
          <a:p>
            <a:r>
              <a:rPr lang="fr-FR" dirty="0" smtClean="0"/>
              <a:t>Faire un travail de synthèse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5C35-6F3E-3D43-AF1E-C21173E9EC1A}" type="datetime1">
              <a:rPr lang="fr-FR" smtClean="0">
                <a:solidFill>
                  <a:srgbClr val="FFFFFF"/>
                </a:solidFill>
              </a:rPr>
              <a:pPr/>
              <a:t>27/03/2018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>
                <a:solidFill>
                  <a:srgbClr val="FFFFFF"/>
                </a:solidFill>
              </a:rPr>
              <a:t>Modèle de présentation MINES Saint-Étienne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>
                <a:solidFill>
                  <a:srgbClr val="FFFFFF"/>
                </a:solidFill>
              </a:rPr>
              <a:pPr/>
              <a:t>3</a:t>
            </a:fld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45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L’interactivité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Prend du temps moins d’information mais une augmentation des apprentissages</a:t>
            </a:r>
          </a:p>
          <a:p>
            <a:r>
              <a:rPr lang="fr-FR" dirty="0" smtClean="0"/>
              <a:t>A mettre en place au début du cours</a:t>
            </a:r>
          </a:p>
          <a:p>
            <a:r>
              <a:rPr lang="fr-FR" dirty="0" smtClean="0"/>
              <a:t>A annoncer clairement (règles et méthodologie ex 1min seul, 5 min en binôme)</a:t>
            </a:r>
          </a:p>
          <a:p>
            <a:r>
              <a:rPr lang="fr-FR" dirty="0" smtClean="0"/>
              <a:t>A périmètre sécurisé (</a:t>
            </a:r>
            <a:r>
              <a:rPr lang="fr-FR" smtClean="0"/>
              <a:t>en binôme </a:t>
            </a:r>
            <a:r>
              <a:rPr lang="fr-FR" dirty="0" smtClean="0"/>
              <a:t>ou petits groupes) pour faciliter la prise de parole en public</a:t>
            </a:r>
          </a:p>
          <a:p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45ED2-89BE-FD46-95A1-E040EF5E2AFE}" type="datetime1">
              <a:rPr lang="fr-FR" smtClean="0">
                <a:solidFill>
                  <a:srgbClr val="FFFFFF"/>
                </a:solidFill>
              </a:rPr>
              <a:pPr/>
              <a:t>27/03/2018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>
                <a:solidFill>
                  <a:srgbClr val="FFFFFF"/>
                </a:solidFill>
              </a:rPr>
              <a:t>Modèle de présentation MINES Saint-Étienne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>
                <a:solidFill>
                  <a:srgbClr val="FFFFFF"/>
                </a:solidFill>
              </a:rPr>
              <a:pPr/>
              <a:t>4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84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rétroaction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76371" y="1720406"/>
            <a:ext cx="8604750" cy="49573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Pour l’enseignant</a:t>
            </a:r>
          </a:p>
          <a:p>
            <a:r>
              <a:rPr lang="fr-FR" dirty="0"/>
              <a:t>Recevoir des feedbacks sur l’enseignement donné </a:t>
            </a:r>
            <a:r>
              <a:rPr lang="fr-FR" dirty="0" smtClean="0"/>
              <a:t>au niveau </a:t>
            </a:r>
            <a:r>
              <a:rPr lang="fr-FR" dirty="0"/>
              <a:t>des contenus, de la méthode, des </a:t>
            </a:r>
            <a:r>
              <a:rPr lang="fr-FR" dirty="0" smtClean="0"/>
              <a:t>apprentissages </a:t>
            </a:r>
            <a:r>
              <a:rPr lang="fr-FR" dirty="0" err="1" smtClean="0"/>
              <a:t>sollictés</a:t>
            </a:r>
            <a:r>
              <a:rPr lang="fr-FR" dirty="0" smtClean="0"/>
              <a:t> </a:t>
            </a:r>
            <a:r>
              <a:rPr lang="fr-FR" dirty="0"/>
              <a:t>… </a:t>
            </a:r>
          </a:p>
          <a:p>
            <a:r>
              <a:rPr lang="fr-FR" dirty="0" smtClean="0"/>
              <a:t>Orienter </a:t>
            </a:r>
            <a:r>
              <a:rPr lang="fr-FR" dirty="0"/>
              <a:t>son enseignement, les </a:t>
            </a:r>
            <a:r>
              <a:rPr lang="fr-FR" dirty="0" smtClean="0"/>
              <a:t>approfondissements nécessaires</a:t>
            </a:r>
            <a:r>
              <a:rPr lang="fr-FR" dirty="0"/>
              <a:t>, le déroulé de l’activité </a:t>
            </a:r>
          </a:p>
          <a:p>
            <a:r>
              <a:rPr lang="fr-FR" dirty="0"/>
              <a:t>Préparer une séance </a:t>
            </a:r>
            <a:r>
              <a:rPr lang="fr-FR" dirty="0" smtClean="0"/>
              <a:t>ultérieure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Pour </a:t>
            </a:r>
            <a:r>
              <a:rPr lang="fr-FR" dirty="0" smtClean="0"/>
              <a:t>les étudiants</a:t>
            </a:r>
          </a:p>
          <a:p>
            <a:r>
              <a:rPr lang="fr-FR" dirty="0"/>
              <a:t>Exprimer et tester des connaissances (antérieures, actuelles </a:t>
            </a:r>
            <a:r>
              <a:rPr lang="fr-FR" dirty="0" smtClean="0"/>
              <a:t>..)</a:t>
            </a:r>
          </a:p>
          <a:p>
            <a:r>
              <a:rPr lang="fr-FR" err="1"/>
              <a:t>Comprendre</a:t>
            </a:r>
            <a:r>
              <a:rPr lang="fr-FR" smtClean="0"/>
              <a:t>, Appliquer</a:t>
            </a:r>
            <a:r>
              <a:rPr lang="fr-FR" dirty="0"/>
              <a:t>, Analyser, Synthétiser, Evaluer, </a:t>
            </a:r>
            <a:r>
              <a:rPr lang="fr-FR" dirty="0" smtClean="0"/>
              <a:t>Critiquer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5C35-6F3E-3D43-AF1E-C21173E9EC1A}" type="datetime1">
              <a:rPr lang="fr-FR" smtClean="0">
                <a:solidFill>
                  <a:srgbClr val="FFFFFF"/>
                </a:solidFill>
              </a:rPr>
              <a:pPr/>
              <a:t>27/03/2018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>
                <a:solidFill>
                  <a:srgbClr val="FFFFFF"/>
                </a:solidFill>
              </a:rPr>
              <a:t>Modèle de présentation MINES Saint-Étienne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>
                <a:solidFill>
                  <a:srgbClr val="FFFFFF"/>
                </a:solidFill>
              </a:rPr>
              <a:pPr/>
              <a:t>5</a:t>
            </a:fld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20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76371" y="1720407"/>
            <a:ext cx="8379199" cy="1636908"/>
          </a:xfrm>
        </p:spPr>
        <p:txBody>
          <a:bodyPr/>
          <a:lstStyle/>
          <a:p>
            <a:r>
              <a:rPr lang="fr-FR" dirty="0" smtClean="0"/>
              <a:t>Simple</a:t>
            </a:r>
          </a:p>
          <a:p>
            <a:r>
              <a:rPr lang="fr-FR" dirty="0" smtClean="0"/>
              <a:t>Non évalué</a:t>
            </a:r>
          </a:p>
          <a:p>
            <a:r>
              <a:rPr lang="fr-FR" dirty="0" smtClean="0"/>
              <a:t>Anonyme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5C35-6F3E-3D43-AF1E-C21173E9EC1A}" type="datetime1">
              <a:rPr lang="fr-FR" smtClean="0">
                <a:solidFill>
                  <a:srgbClr val="FFFFFF"/>
                </a:solidFill>
              </a:rPr>
              <a:pPr/>
              <a:t>27/03/2018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>
                <a:solidFill>
                  <a:srgbClr val="FFFFFF"/>
                </a:solidFill>
              </a:rPr>
              <a:t>Modèle de présentation MINES Saint-Étienne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>
                <a:solidFill>
                  <a:srgbClr val="FFFFFF"/>
                </a:solidFill>
              </a:rPr>
              <a:pPr/>
              <a:t>6</a:t>
            </a:fld>
            <a:endParaRPr lang="fr-FR" dirty="0">
              <a:solidFill>
                <a:srgbClr val="FFFFFF"/>
              </a:solidFill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2899935760"/>
              </p:ext>
            </p:extLst>
          </p:nvPr>
        </p:nvGraphicFramePr>
        <p:xfrm>
          <a:off x="4088433" y="2781250"/>
          <a:ext cx="4765848" cy="3369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9353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Attention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Trop multiplier les moments d’évaluation formative</a:t>
            </a:r>
          </a:p>
          <a:p>
            <a:r>
              <a:rPr lang="fr-FR" dirty="0" smtClean="0"/>
              <a:t>Délaisser une approche globale</a:t>
            </a:r>
          </a:p>
          <a:p>
            <a:r>
              <a:rPr lang="fr-FR" dirty="0" smtClean="0"/>
              <a:t>Fournir aux apprenants un retour sur les résultats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5C35-6F3E-3D43-AF1E-C21173E9EC1A}" type="datetime1">
              <a:rPr lang="fr-FR" smtClean="0">
                <a:solidFill>
                  <a:srgbClr val="FFFFFF"/>
                </a:solidFill>
              </a:rPr>
              <a:pPr/>
              <a:t>27/03/2018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>
                <a:solidFill>
                  <a:srgbClr val="FFFFFF"/>
                </a:solidFill>
              </a:rPr>
              <a:t>Modèle de présentation MINES Saint-Étienne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>
                <a:solidFill>
                  <a:srgbClr val="FFFFFF"/>
                </a:solidFill>
              </a:rPr>
              <a:pPr/>
              <a:t>7</a:t>
            </a:fld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210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OUTILS sans ou peu de technologie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31010" y="1561249"/>
            <a:ext cx="3753567" cy="5092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 smtClean="0"/>
              <a:t>Cartons de couleur</a:t>
            </a:r>
            <a:endParaRPr lang="fr-FR" dirty="0"/>
          </a:p>
          <a:p>
            <a:pPr marL="0" indent="0">
              <a:buNone/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4E66-7711-3747-BC40-FBD3FD54BAE2}" type="datetime1">
              <a:rPr lang="fr-FR" smtClean="0">
                <a:solidFill>
                  <a:srgbClr val="FFFFFF"/>
                </a:solidFill>
              </a:rPr>
              <a:pPr/>
              <a:t>27/03/2018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>
                <a:solidFill>
                  <a:srgbClr val="FFFFFF"/>
                </a:solidFill>
              </a:rPr>
              <a:t>Projet Industriel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>
                <a:solidFill>
                  <a:srgbClr val="FFFFFF"/>
                </a:solidFill>
              </a:rPr>
              <a:pPr/>
              <a:t>8</a:t>
            </a:fld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1028" name="Picture 4" descr="Résultat de recherche d'images pour &quot;Le vote avec cartons de couleur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593" y="2277194"/>
            <a:ext cx="3343968" cy="46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ooperationuniversitaire.blogs.docteo.net/wp-content/uploads/sites/4/2015/04/VotAR3-e142822888158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912" y="2277194"/>
            <a:ext cx="3583145" cy="46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6199275" y="1601036"/>
            <a:ext cx="3753567" cy="5092832"/>
          </a:xfrm>
          <a:prstGeom prst="rect">
            <a:avLst/>
          </a:prstGeom>
        </p:spPr>
        <p:txBody>
          <a:bodyPr vert="horz" lIns="103723" tIns="51862" rIns="103723" bIns="51862" rtlCol="0">
            <a:normAutofit/>
          </a:bodyPr>
          <a:lstStyle>
            <a:lvl1pPr marL="388978" indent="-388978" algn="l" defTabSz="1037273" rtl="0" eaLnBrk="1" latinLnBrk="0" hangingPunct="1">
              <a:spcBef>
                <a:spcPct val="20000"/>
              </a:spcBef>
              <a:buClr>
                <a:srgbClr val="5F259F"/>
              </a:buClr>
              <a:buSzPct val="100000"/>
              <a:buFont typeface="Wingdings" pitchFamily="2" charset="2"/>
              <a:buChar char="n"/>
              <a:defRPr sz="2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7623" indent="-388978" algn="l" defTabSz="1037273" rtl="0" eaLnBrk="1" latinLnBrk="0" hangingPunct="1">
              <a:spcBef>
                <a:spcPct val="20000"/>
              </a:spcBef>
              <a:buClr>
                <a:srgbClr val="5C6670"/>
              </a:buClr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6592" indent="-259320" algn="l" defTabSz="1037273" rtl="0" eaLnBrk="1" latinLnBrk="0" hangingPunct="1">
              <a:spcBef>
                <a:spcPct val="20000"/>
              </a:spcBef>
              <a:buClr>
                <a:srgbClr val="001489"/>
              </a:buClr>
              <a:buFont typeface="Arial" pitchFamily="34" charset="0"/>
              <a:buChar char="─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15232" indent="-259320" algn="l" defTabSz="10372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3862" indent="-259320" algn="l" defTabSz="1037273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2501" indent="-259320" algn="l" defTabSz="10372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71143" indent="-259320" algn="l" defTabSz="10372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9776" indent="-259320" algn="l" defTabSz="10372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8413" indent="-259320" algn="l" defTabSz="10372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dirty="0" err="1" smtClean="0"/>
              <a:t>VotAR</a:t>
            </a:r>
            <a:r>
              <a:rPr lang="fr-FR" dirty="0" smtClean="0"/>
              <a:t> ou </a:t>
            </a:r>
            <a:r>
              <a:rPr lang="fr-FR" dirty="0" err="1" smtClean="0"/>
              <a:t>Plikers</a:t>
            </a:r>
            <a:endParaRPr lang="fr-FR" dirty="0" smtClean="0"/>
          </a:p>
          <a:p>
            <a:pPr fontAlgn="auto">
              <a:spcAft>
                <a:spcPts val="0"/>
              </a:spcAft>
              <a:defRPr/>
            </a:pPr>
            <a:endParaRPr lang="fr-FR" dirty="0" smtClean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40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OUTILS en ligne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37882" y="1413098"/>
            <a:ext cx="8290071" cy="509283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fr-FR" dirty="0">
                <a:hlinkClick r:id="rId3"/>
              </a:rPr>
              <a:t>https://www.mentimeter.com</a:t>
            </a:r>
            <a:r>
              <a:rPr lang="fr-FR" dirty="0" smtClean="0">
                <a:hlinkClick r:id="rId3"/>
              </a:rPr>
              <a:t>/</a:t>
            </a:r>
            <a:endParaRPr lang="fr-FR" dirty="0" smtClean="0"/>
          </a:p>
          <a:p>
            <a:pPr marL="0" indent="0">
              <a:buNone/>
              <a:defRPr/>
            </a:pPr>
            <a:endParaRPr lang="fr-FR" dirty="0" smtClean="0"/>
          </a:p>
          <a:p>
            <a:pPr lvl="1">
              <a:defRPr/>
            </a:pPr>
            <a:r>
              <a:rPr lang="fr-FR" dirty="0"/>
              <a:t>7</a:t>
            </a:r>
            <a:r>
              <a:rPr lang="fr-FR" dirty="0" smtClean="0"/>
              <a:t> </a:t>
            </a:r>
            <a:r>
              <a:rPr lang="fr-FR" dirty="0" smtClean="0"/>
              <a:t>questions max / room</a:t>
            </a:r>
          </a:p>
          <a:p>
            <a:pPr lvl="1">
              <a:defRPr/>
            </a:pPr>
            <a:r>
              <a:rPr lang="fr-FR" dirty="0" smtClean="0"/>
              <a:t>500 participants max</a:t>
            </a:r>
          </a:p>
          <a:p>
            <a:pPr lvl="1">
              <a:defRPr/>
            </a:pPr>
            <a:r>
              <a:rPr lang="fr-FR" dirty="0" smtClean="0"/>
              <a:t>Plugin .</a:t>
            </a:r>
            <a:r>
              <a:rPr lang="fr-FR" dirty="0" err="1" smtClean="0"/>
              <a:t>ppt</a:t>
            </a:r>
            <a:r>
              <a:rPr lang="fr-FR" dirty="0" smtClean="0"/>
              <a:t> mais avec un compte office365 </a:t>
            </a:r>
          </a:p>
          <a:p>
            <a:pPr marL="0" indent="0">
              <a:buNone/>
              <a:defRPr/>
            </a:pPr>
            <a:endParaRPr lang="fr-FR" dirty="0" smtClean="0"/>
          </a:p>
          <a:p>
            <a:pPr>
              <a:defRPr/>
            </a:pPr>
            <a:r>
              <a:rPr lang="fr-FR" dirty="0">
                <a:hlinkClick r:id="rId4"/>
              </a:rPr>
              <a:t>https://</a:t>
            </a:r>
            <a:r>
              <a:rPr lang="fr-FR" dirty="0" smtClean="0">
                <a:hlinkClick r:id="rId4"/>
              </a:rPr>
              <a:t>www.socrative.com/index.html</a:t>
            </a:r>
            <a:endParaRPr lang="fr-FR" dirty="0" smtClean="0"/>
          </a:p>
          <a:p>
            <a:pPr>
              <a:defRPr/>
            </a:pPr>
            <a:endParaRPr lang="fr-FR" dirty="0"/>
          </a:p>
          <a:p>
            <a:pPr lvl="1">
              <a:defRPr/>
            </a:pPr>
            <a:r>
              <a:rPr lang="fr-FR" dirty="0" smtClean="0"/>
              <a:t>50 participants max</a:t>
            </a:r>
          </a:p>
          <a:p>
            <a:pPr lvl="1">
              <a:defRPr/>
            </a:pPr>
            <a:r>
              <a:rPr lang="fr-FR" dirty="0" smtClean="0"/>
              <a:t>1 public room</a:t>
            </a:r>
            <a:endParaRPr lang="fr-FR" dirty="0"/>
          </a:p>
          <a:p>
            <a:pPr marL="0" indent="0">
              <a:buNone/>
              <a:defRPr/>
            </a:pPr>
            <a:endParaRPr lang="fr-FR" dirty="0" smtClean="0"/>
          </a:p>
          <a:p>
            <a:pPr>
              <a:defRPr/>
            </a:pPr>
            <a:r>
              <a:rPr lang="fr-FR" dirty="0">
                <a:hlinkClick r:id="rId5"/>
              </a:rPr>
              <a:t>https://www.polleverywhere.com</a:t>
            </a:r>
            <a:r>
              <a:rPr lang="fr-FR" dirty="0" smtClean="0">
                <a:hlinkClick r:id="rId5"/>
              </a:rPr>
              <a:t>/</a:t>
            </a:r>
            <a:endParaRPr lang="fr-FR" dirty="0" smtClean="0"/>
          </a:p>
          <a:p>
            <a:pPr>
              <a:defRPr/>
            </a:pPr>
            <a:endParaRPr lang="fr-FR" dirty="0" smtClean="0"/>
          </a:p>
          <a:p>
            <a:pPr lvl="1">
              <a:defRPr/>
            </a:pPr>
            <a:r>
              <a:rPr lang="fr-FR" dirty="0" smtClean="0"/>
              <a:t>40 participants max</a:t>
            </a:r>
          </a:p>
          <a:p>
            <a:pPr lvl="1">
              <a:defRPr/>
            </a:pPr>
            <a:r>
              <a:rPr lang="fr-FR" dirty="0" smtClean="0"/>
              <a:t>Plugin .</a:t>
            </a:r>
            <a:r>
              <a:rPr lang="fr-FR" dirty="0" err="1" smtClean="0"/>
              <a:t>ppt</a:t>
            </a:r>
            <a:endParaRPr lang="fr-FR" dirty="0"/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4E66-7711-3747-BC40-FBD3FD54BAE2}" type="datetime1">
              <a:rPr lang="fr-FR" smtClean="0">
                <a:solidFill>
                  <a:srgbClr val="FFFFFF"/>
                </a:solidFill>
              </a:rPr>
              <a:pPr/>
              <a:t>27/03/2018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>
                <a:solidFill>
                  <a:srgbClr val="FFFFFF"/>
                </a:solidFill>
              </a:rPr>
              <a:t>Projet Industriel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>
                <a:solidFill>
                  <a:srgbClr val="FFFFFF"/>
                </a:solidFill>
              </a:rPr>
              <a:pPr/>
              <a:t>9</a:t>
            </a:fld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9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5822ea5-c521-45d4-97dd-a9f7a02f5f97"/>
</p:tagLst>
</file>

<file path=ppt/theme/theme1.xml><?xml version="1.0" encoding="utf-8"?>
<a:theme xmlns:a="http://schemas.openxmlformats.org/drawingml/2006/main" name="Modèle Télécom Bretagne">
  <a:themeElements>
    <a:clrScheme name="Personnalisée 3">
      <a:dk1>
        <a:srgbClr val="000000"/>
      </a:dk1>
      <a:lt1>
        <a:srgbClr val="FFFFFF"/>
      </a:lt1>
      <a:dk2>
        <a:srgbClr val="5F259F"/>
      </a:dk2>
      <a:lt2>
        <a:srgbClr val="5C6670"/>
      </a:lt2>
      <a:accent1>
        <a:srgbClr val="5F259F"/>
      </a:accent1>
      <a:accent2>
        <a:srgbClr val="000000"/>
      </a:accent2>
      <a:accent3>
        <a:srgbClr val="001489"/>
      </a:accent3>
      <a:accent4>
        <a:srgbClr val="5F259F"/>
      </a:accent4>
      <a:accent5>
        <a:srgbClr val="000000"/>
      </a:accent5>
      <a:accent6>
        <a:srgbClr val="6D5047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èle Télécom Bretagne">
  <a:themeElements>
    <a:clrScheme name="Personnalisée 3">
      <a:dk1>
        <a:srgbClr val="000000"/>
      </a:dk1>
      <a:lt1>
        <a:srgbClr val="FFFFFF"/>
      </a:lt1>
      <a:dk2>
        <a:srgbClr val="5F259F"/>
      </a:dk2>
      <a:lt2>
        <a:srgbClr val="5C6670"/>
      </a:lt2>
      <a:accent1>
        <a:srgbClr val="5F259F"/>
      </a:accent1>
      <a:accent2>
        <a:srgbClr val="000000"/>
      </a:accent2>
      <a:accent3>
        <a:srgbClr val="001489"/>
      </a:accent3>
      <a:accent4>
        <a:srgbClr val="5F259F"/>
      </a:accent4>
      <a:accent5>
        <a:srgbClr val="000000"/>
      </a:accent5>
      <a:accent6>
        <a:srgbClr val="6D5047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10471</TotalTime>
  <Words>379</Words>
  <Application>Microsoft Office PowerPoint</Application>
  <PresentationFormat>Personnalisé</PresentationFormat>
  <Paragraphs>101</Paragraphs>
  <Slides>10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Courier New</vt:lpstr>
      <vt:lpstr>Times New Roman</vt:lpstr>
      <vt:lpstr>Wingdings</vt:lpstr>
      <vt:lpstr>Modèle Télécom Bretagne</vt:lpstr>
      <vt:lpstr>1_Modèle Télécom Bretagne</vt:lpstr>
      <vt:lpstr>AMPHI interactif </vt:lpstr>
      <vt:lpstr>POURQUOI des quiz interactifs?</vt:lpstr>
      <vt:lpstr>Comment</vt:lpstr>
      <vt:lpstr>L’interactivité</vt:lpstr>
      <vt:lpstr>La rétroaction :</vt:lpstr>
      <vt:lpstr>Présentation PowerPoint</vt:lpstr>
      <vt:lpstr>Attention</vt:lpstr>
      <vt:lpstr>OUTILS sans ou peu de technologie</vt:lpstr>
      <vt:lpstr>OUTILS en ligne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Fonction Incubation</dc:title>
  <dc:creator>fiocchi</dc:creator>
  <cp:lastModifiedBy>Acacio MARQUES</cp:lastModifiedBy>
  <cp:revision>144</cp:revision>
  <cp:lastPrinted>2016-03-01T15:44:18Z</cp:lastPrinted>
  <dcterms:created xsi:type="dcterms:W3CDTF">2004-05-21T07:30:48Z</dcterms:created>
  <dcterms:modified xsi:type="dcterms:W3CDTF">2018-03-27T12:15:33Z</dcterms:modified>
</cp:coreProperties>
</file>