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9"/>
  </p:notesMasterIdLst>
  <p:sldIdLst>
    <p:sldId id="263" r:id="rId3"/>
    <p:sldId id="257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18491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36987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55472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7397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92473" algn="l" defTabSz="1036987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110964" algn="l" defTabSz="1036987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629460" algn="l" defTabSz="1036987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4147954" algn="l" defTabSz="1036987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5E83D-2E5A-4373-949D-0A391E0F1C40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52AC8-4408-413F-8946-457D7DFA9A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951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Citation</a:t>
            </a:r>
            <a:r>
              <a:rPr lang="nl-NL" dirty="0" smtClean="0"/>
              <a:t> G. de </a:t>
            </a:r>
            <a:r>
              <a:rPr lang="nl-NL" dirty="0" err="1" smtClean="0"/>
              <a:t>Landsheere</a:t>
            </a:r>
            <a:r>
              <a:rPr lang="nl-NL" dirty="0" smtClean="0"/>
              <a:t> in G. Meyer, op. </a:t>
            </a:r>
            <a:r>
              <a:rPr lang="nl-NL" dirty="0" err="1" smtClean="0"/>
              <a:t>cit</a:t>
            </a:r>
            <a:r>
              <a:rPr lang="nl-NL" dirty="0" smtClean="0"/>
              <a:t>., p. 27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52AC8-4408-413F-8946-457D7DFA9AF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633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52AC8-4408-413F-8946-457D7DFA9AF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355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3140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51851" y="2492920"/>
            <a:ext cx="6816758" cy="1362075"/>
          </a:xfrm>
        </p:spPr>
        <p:txBody>
          <a:bodyPr anchor="t">
            <a:normAutofit/>
          </a:bodyPr>
          <a:lstStyle>
            <a:lvl1pPr algn="l">
              <a:defRPr sz="3710" b="1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51851" y="3933057"/>
            <a:ext cx="6816758" cy="1296144"/>
          </a:xfrm>
        </p:spPr>
        <p:txBody>
          <a:bodyPr anchor="t"/>
          <a:lstStyle>
            <a:lvl1pPr marL="0" indent="0">
              <a:buNone/>
              <a:defRPr sz="2081">
                <a:solidFill>
                  <a:schemeClr val="bg2"/>
                </a:solidFill>
              </a:defRPr>
            </a:lvl1pPr>
            <a:lvl2pPr marL="469108" indent="0">
              <a:buNone/>
              <a:defRPr sz="1810">
                <a:solidFill>
                  <a:schemeClr val="tx1">
                    <a:tint val="75000"/>
                  </a:schemeClr>
                </a:solidFill>
              </a:defRPr>
            </a:lvl2pPr>
            <a:lvl3pPr marL="938218" indent="0">
              <a:buNone/>
              <a:defRPr sz="1629">
                <a:solidFill>
                  <a:schemeClr val="tx1">
                    <a:tint val="75000"/>
                  </a:schemeClr>
                </a:solidFill>
              </a:defRPr>
            </a:lvl3pPr>
            <a:lvl4pPr marL="1407316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4pPr>
            <a:lvl5pPr marL="1876433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5pPr>
            <a:lvl6pPr marL="2345547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6pPr>
            <a:lvl7pPr marL="2814650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7pPr>
            <a:lvl8pPr marL="3283760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8pPr>
            <a:lvl9pPr marL="3752871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39" y="836713"/>
            <a:ext cx="2496278" cy="187220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805268"/>
            <a:ext cx="12192000" cy="1075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3885" y="5445224"/>
            <a:ext cx="2499703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03588" y="5445224"/>
            <a:ext cx="2499703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703291" y="5445224"/>
            <a:ext cx="2499703" cy="288032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96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923582" y="1556793"/>
            <a:ext cx="9614858" cy="403244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280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692698"/>
            <a:ext cx="2743200" cy="543346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3" y="692698"/>
            <a:ext cx="8026401" cy="543346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809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emière diaposi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" y="1"/>
            <a:ext cx="12192000" cy="565559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29177"/>
            <a:ext cx="12201600" cy="2956207"/>
          </a:xfrm>
          <a:prstGeom prst="rect">
            <a:avLst/>
          </a:prstGeom>
        </p:spPr>
      </p:pic>
      <p:sp>
        <p:nvSpPr>
          <p:cNvPr id="6" name="Titre 1"/>
          <p:cNvSpPr>
            <a:spLocks noGrp="1"/>
          </p:cNvSpPr>
          <p:nvPr>
            <p:ph type="ctrTitle" hasCustomPrompt="1"/>
          </p:nvPr>
        </p:nvSpPr>
        <p:spPr>
          <a:xfrm>
            <a:off x="527383" y="4653136"/>
            <a:ext cx="6144682" cy="194421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28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</a:t>
            </a:r>
            <a:br>
              <a:rPr lang="fr-FR" dirty="0" smtClean="0"/>
            </a:br>
            <a:r>
              <a:rPr lang="fr-FR" dirty="0" smtClean="0"/>
              <a:t>et modifiez le titre de votre présentation</a:t>
            </a:r>
            <a:endParaRPr lang="fr-FR" dirty="0"/>
          </a:p>
        </p:txBody>
      </p:sp>
      <p:pic>
        <p:nvPicPr>
          <p:cNvPr id="10" name="Image 9" descr="Mines_Saint_Etienne_IMT_Transparent_RVB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302326"/>
            <a:ext cx="2082800" cy="168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49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31409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51851" y="2492917"/>
            <a:ext cx="6816758" cy="1362075"/>
          </a:xfrm>
        </p:spPr>
        <p:txBody>
          <a:bodyPr anchor="t">
            <a:normAutofit/>
          </a:bodyPr>
          <a:lstStyle>
            <a:lvl1pPr algn="l">
              <a:defRPr sz="3710" b="1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51851" y="3933057"/>
            <a:ext cx="6816758" cy="1296144"/>
          </a:xfrm>
        </p:spPr>
        <p:txBody>
          <a:bodyPr anchor="t"/>
          <a:lstStyle>
            <a:lvl1pPr marL="0" indent="0">
              <a:buNone/>
              <a:defRPr sz="2081">
                <a:solidFill>
                  <a:schemeClr val="bg2"/>
                </a:solidFill>
              </a:defRPr>
            </a:lvl1pPr>
            <a:lvl2pPr marL="469312" indent="0">
              <a:buNone/>
              <a:defRPr sz="1810">
                <a:solidFill>
                  <a:schemeClr val="tx1">
                    <a:tint val="75000"/>
                  </a:schemeClr>
                </a:solidFill>
              </a:defRPr>
            </a:lvl2pPr>
            <a:lvl3pPr marL="938628" indent="0">
              <a:buNone/>
              <a:defRPr sz="1629">
                <a:solidFill>
                  <a:schemeClr val="tx1">
                    <a:tint val="75000"/>
                  </a:schemeClr>
                </a:solidFill>
              </a:defRPr>
            </a:lvl3pPr>
            <a:lvl4pPr marL="1407934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4pPr>
            <a:lvl5pPr marL="1877259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5pPr>
            <a:lvl6pPr marL="2346573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6pPr>
            <a:lvl7pPr marL="2815885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7pPr>
            <a:lvl8pPr marL="3285201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8pPr>
            <a:lvl9pPr marL="3754517" indent="0">
              <a:buNone/>
              <a:defRPr sz="14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DCBE-7A55-B949-9A92-C14665F7BE18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srgbClr val="FFFFFF"/>
                </a:solidFill>
              </a:rPr>
              <a:t>Modèle de présentation Mines Saint-Étienne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39" y="836712"/>
            <a:ext cx="2496278" cy="187220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805268"/>
            <a:ext cx="12192000" cy="1075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3885" y="5445224"/>
            <a:ext cx="2499703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03588" y="5445224"/>
            <a:ext cx="2499703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703291" y="5445224"/>
            <a:ext cx="2499703" cy="288032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94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55842" y="2348882"/>
            <a:ext cx="6621760" cy="125157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5840" y="3886200"/>
            <a:ext cx="6624736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5C6670"/>
                </a:solidFill>
              </a:defRPr>
            </a:lvl1pPr>
            <a:lvl2pPr marL="469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7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7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6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5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45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703885" y="1844824"/>
            <a:ext cx="2499703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03588" y="1844824"/>
            <a:ext cx="2499703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03291" y="1844824"/>
            <a:ext cx="2499703" cy="288032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32659"/>
            <a:ext cx="2735627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3859" tIns="46930" rIns="93859" bIns="4693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 sz="1629">
              <a:solidFill>
                <a:srgbClr val="FFFFFF"/>
              </a:solidFill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57B98-39B8-594E-BCA5-4B2F11853FB4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>
                <a:solidFill>
                  <a:srgbClr val="FFFFFF"/>
                </a:solidFill>
              </a:rPr>
              <a:t>Modèle de présentation MINES Saint-Étienne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408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35C35-6F3E-3D43-AF1E-C21173E9EC1A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>
                <a:solidFill>
                  <a:srgbClr val="FFFFFF"/>
                </a:solidFill>
              </a:rPr>
              <a:t>Modèle de présentation MINES Saint-Étienne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907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1" y="1600202"/>
            <a:ext cx="5384800" cy="4525963"/>
          </a:xfrm>
        </p:spPr>
        <p:txBody>
          <a:bodyPr>
            <a:normAutofit/>
          </a:bodyPr>
          <a:lstStyle>
            <a:lvl1pPr>
              <a:defRPr sz="2443"/>
            </a:lvl1pPr>
            <a:lvl2pPr>
              <a:defRPr sz="2081"/>
            </a:lvl2pPr>
            <a:lvl3pPr>
              <a:defRPr sz="1810"/>
            </a:lvl3pPr>
            <a:lvl4pPr>
              <a:defRPr sz="1629"/>
            </a:lvl4pPr>
            <a:lvl5pPr>
              <a:defRPr sz="1629"/>
            </a:lvl5pPr>
            <a:lvl6pPr>
              <a:defRPr sz="1810"/>
            </a:lvl6pPr>
            <a:lvl7pPr>
              <a:defRPr sz="1810"/>
            </a:lvl7pPr>
            <a:lvl8pPr>
              <a:defRPr sz="1810"/>
            </a:lvl8pPr>
            <a:lvl9pPr>
              <a:defRPr sz="181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600202"/>
            <a:ext cx="5384800" cy="4525963"/>
          </a:xfrm>
        </p:spPr>
        <p:txBody>
          <a:bodyPr>
            <a:normAutofit/>
          </a:bodyPr>
          <a:lstStyle>
            <a:lvl1pPr>
              <a:defRPr sz="2443"/>
            </a:lvl1pPr>
            <a:lvl2pPr>
              <a:defRPr sz="2081"/>
            </a:lvl2pPr>
            <a:lvl3pPr>
              <a:defRPr sz="1810"/>
            </a:lvl3pPr>
            <a:lvl4pPr>
              <a:defRPr sz="1629"/>
            </a:lvl4pPr>
            <a:lvl5pPr>
              <a:defRPr sz="1629"/>
            </a:lvl5pPr>
            <a:lvl6pPr>
              <a:defRPr sz="1810"/>
            </a:lvl6pPr>
            <a:lvl7pPr>
              <a:defRPr sz="1810"/>
            </a:lvl7pPr>
            <a:lvl8pPr>
              <a:defRPr sz="1810"/>
            </a:lvl8pPr>
            <a:lvl9pPr>
              <a:defRPr sz="181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5573-08A6-2A4F-B129-0AEE31C51065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>
                <a:solidFill>
                  <a:srgbClr val="FFFFFF"/>
                </a:solidFill>
              </a:rPr>
              <a:t>Modèle de présentation MINES Saint-Étienne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45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8" cy="639762"/>
          </a:xfrm>
        </p:spPr>
        <p:txBody>
          <a:bodyPr anchor="b"/>
          <a:lstStyle>
            <a:lvl1pPr marL="0" indent="0">
              <a:buNone/>
              <a:defRPr sz="2443" b="1"/>
            </a:lvl1pPr>
            <a:lvl2pPr marL="469312" indent="0">
              <a:buNone/>
              <a:defRPr sz="2081" b="1"/>
            </a:lvl2pPr>
            <a:lvl3pPr marL="938628" indent="0">
              <a:buNone/>
              <a:defRPr sz="1810" b="1"/>
            </a:lvl3pPr>
            <a:lvl4pPr marL="1407934" indent="0">
              <a:buNone/>
              <a:defRPr sz="1629" b="1"/>
            </a:lvl4pPr>
            <a:lvl5pPr marL="1877259" indent="0">
              <a:buNone/>
              <a:defRPr sz="1629" b="1"/>
            </a:lvl5pPr>
            <a:lvl6pPr marL="2346573" indent="0">
              <a:buNone/>
              <a:defRPr sz="1629" b="1"/>
            </a:lvl6pPr>
            <a:lvl7pPr marL="2815885" indent="0">
              <a:buNone/>
              <a:defRPr sz="1629" b="1"/>
            </a:lvl7pPr>
            <a:lvl8pPr marL="3285201" indent="0">
              <a:buNone/>
              <a:defRPr sz="1629" b="1"/>
            </a:lvl8pPr>
            <a:lvl9pPr marL="3754517" indent="0">
              <a:buNone/>
              <a:defRPr sz="1629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8" cy="3951288"/>
          </a:xfrm>
        </p:spPr>
        <p:txBody>
          <a:bodyPr/>
          <a:lstStyle>
            <a:lvl1pPr>
              <a:defRPr sz="2081"/>
            </a:lvl1pPr>
            <a:lvl2pPr>
              <a:defRPr sz="1810"/>
            </a:lvl2pPr>
            <a:lvl3pPr>
              <a:defRPr sz="1629"/>
            </a:lvl3pPr>
            <a:lvl4pPr>
              <a:defRPr sz="1448"/>
            </a:lvl4pPr>
            <a:lvl5pPr>
              <a:defRPr sz="1448"/>
            </a:lvl5pPr>
            <a:lvl6pPr>
              <a:defRPr sz="1629"/>
            </a:lvl6pPr>
            <a:lvl7pPr>
              <a:defRPr sz="1629"/>
            </a:lvl7pPr>
            <a:lvl8pPr>
              <a:defRPr sz="1629"/>
            </a:lvl8pPr>
            <a:lvl9pPr>
              <a:defRPr sz="1629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94" y="1535113"/>
            <a:ext cx="5389034" cy="639762"/>
          </a:xfrm>
        </p:spPr>
        <p:txBody>
          <a:bodyPr anchor="b"/>
          <a:lstStyle>
            <a:lvl1pPr marL="0" indent="0">
              <a:buNone/>
              <a:defRPr sz="2443" b="1"/>
            </a:lvl1pPr>
            <a:lvl2pPr marL="469312" indent="0">
              <a:buNone/>
              <a:defRPr sz="2081" b="1"/>
            </a:lvl2pPr>
            <a:lvl3pPr marL="938628" indent="0">
              <a:buNone/>
              <a:defRPr sz="1810" b="1"/>
            </a:lvl3pPr>
            <a:lvl4pPr marL="1407934" indent="0">
              <a:buNone/>
              <a:defRPr sz="1629" b="1"/>
            </a:lvl4pPr>
            <a:lvl5pPr marL="1877259" indent="0">
              <a:buNone/>
              <a:defRPr sz="1629" b="1"/>
            </a:lvl5pPr>
            <a:lvl6pPr marL="2346573" indent="0">
              <a:buNone/>
              <a:defRPr sz="1629" b="1"/>
            </a:lvl6pPr>
            <a:lvl7pPr marL="2815885" indent="0">
              <a:buNone/>
              <a:defRPr sz="1629" b="1"/>
            </a:lvl7pPr>
            <a:lvl8pPr marL="3285201" indent="0">
              <a:buNone/>
              <a:defRPr sz="1629" b="1"/>
            </a:lvl8pPr>
            <a:lvl9pPr marL="3754517" indent="0">
              <a:buNone/>
              <a:defRPr sz="1629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94" y="2174875"/>
            <a:ext cx="5389034" cy="3951288"/>
          </a:xfrm>
        </p:spPr>
        <p:txBody>
          <a:bodyPr/>
          <a:lstStyle>
            <a:lvl1pPr>
              <a:defRPr sz="2081"/>
            </a:lvl1pPr>
            <a:lvl2pPr>
              <a:defRPr sz="1810"/>
            </a:lvl2pPr>
            <a:lvl3pPr>
              <a:defRPr sz="1629"/>
            </a:lvl3pPr>
            <a:lvl4pPr>
              <a:defRPr sz="1448"/>
            </a:lvl4pPr>
            <a:lvl5pPr>
              <a:defRPr sz="1448"/>
            </a:lvl5pPr>
            <a:lvl6pPr>
              <a:defRPr sz="1629"/>
            </a:lvl6pPr>
            <a:lvl7pPr>
              <a:defRPr sz="1629"/>
            </a:lvl7pPr>
            <a:lvl8pPr>
              <a:defRPr sz="1629"/>
            </a:lvl8pPr>
            <a:lvl9pPr>
              <a:defRPr sz="1629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663E-BA71-564A-BA3D-9A023DB819EC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>
                <a:solidFill>
                  <a:srgbClr val="FFFFFF"/>
                </a:solidFill>
              </a:rPr>
              <a:t>Modèle de présentation MINES Saint-Étienne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76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978AA-457C-8F46-B6D1-9CEB83551888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>
                <a:solidFill>
                  <a:srgbClr val="FFFFFF"/>
                </a:solidFill>
              </a:rPr>
              <a:t>Modèle de présentation MINES Saint-Étienne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5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45ED2-89BE-FD46-95A1-E040EF5E2AFE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>
                <a:solidFill>
                  <a:srgbClr val="FFFFFF"/>
                </a:solidFill>
              </a:rPr>
              <a:t>Modèle de présentation MINES Saint-Étienne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389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55842" y="2348882"/>
            <a:ext cx="6621760" cy="125157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5840" y="3886201"/>
            <a:ext cx="6624736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5C6670"/>
                </a:solidFill>
              </a:defRPr>
            </a:lvl1pPr>
            <a:lvl2pPr marL="469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8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7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5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4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3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703885" y="1844824"/>
            <a:ext cx="2499703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03588" y="1844824"/>
            <a:ext cx="2499703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03291" y="1844824"/>
            <a:ext cx="2499703" cy="288032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32659"/>
            <a:ext cx="2735627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3817" tIns="46906" rIns="93817" bIns="46906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fr-FR" sz="1629">
              <a:solidFill>
                <a:srgbClr val="FFFFFF"/>
              </a:solidFill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773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67542" y="273053"/>
            <a:ext cx="2653142" cy="779686"/>
          </a:xfrm>
        </p:spPr>
        <p:txBody>
          <a:bodyPr anchor="b"/>
          <a:lstStyle>
            <a:lvl1pPr algn="l">
              <a:defRPr sz="2081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4" y="273051"/>
            <a:ext cx="6815666" cy="5853113"/>
          </a:xfrm>
        </p:spPr>
        <p:txBody>
          <a:bodyPr/>
          <a:lstStyle>
            <a:lvl1pPr>
              <a:defRPr sz="3258"/>
            </a:lvl1pPr>
            <a:lvl2pPr>
              <a:defRPr sz="2896"/>
            </a:lvl2pPr>
            <a:lvl3pPr>
              <a:defRPr sz="2443"/>
            </a:lvl3pPr>
            <a:lvl4pPr>
              <a:defRPr sz="2081"/>
            </a:lvl4pPr>
            <a:lvl5pPr>
              <a:defRPr sz="2081"/>
            </a:lvl5pPr>
            <a:lvl6pPr>
              <a:defRPr sz="2081"/>
            </a:lvl6pPr>
            <a:lvl7pPr>
              <a:defRPr sz="2081"/>
            </a:lvl7pPr>
            <a:lvl8pPr>
              <a:defRPr sz="2081"/>
            </a:lvl8pPr>
            <a:lvl9pPr>
              <a:defRPr sz="2081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28" y="1268762"/>
            <a:ext cx="4011084" cy="4857403"/>
          </a:xfrm>
        </p:spPr>
        <p:txBody>
          <a:bodyPr/>
          <a:lstStyle>
            <a:lvl1pPr marL="0" indent="0">
              <a:buNone/>
              <a:defRPr sz="1448"/>
            </a:lvl1pPr>
            <a:lvl2pPr marL="469312" indent="0">
              <a:buNone/>
              <a:defRPr sz="1267"/>
            </a:lvl2pPr>
            <a:lvl3pPr marL="938628" indent="0">
              <a:buNone/>
              <a:defRPr sz="995"/>
            </a:lvl3pPr>
            <a:lvl4pPr marL="1407934" indent="0">
              <a:buNone/>
              <a:defRPr sz="905"/>
            </a:lvl4pPr>
            <a:lvl5pPr marL="1877259" indent="0">
              <a:buNone/>
              <a:defRPr sz="905"/>
            </a:lvl5pPr>
            <a:lvl6pPr marL="2346573" indent="0">
              <a:buNone/>
              <a:defRPr sz="905"/>
            </a:lvl6pPr>
            <a:lvl7pPr marL="2815885" indent="0">
              <a:buNone/>
              <a:defRPr sz="905"/>
            </a:lvl7pPr>
            <a:lvl8pPr marL="3285201" indent="0">
              <a:buNone/>
              <a:defRPr sz="905"/>
            </a:lvl8pPr>
            <a:lvl9pPr marL="3754517" indent="0">
              <a:buNone/>
              <a:defRPr sz="90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683D6-2B90-0E4F-95A9-B91BFBE6BB90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>
                <a:solidFill>
                  <a:srgbClr val="FFFFFF"/>
                </a:solidFill>
              </a:rPr>
              <a:t>Modèle de présentation MINES Saint-Étienne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4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081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58"/>
            </a:lvl1pPr>
            <a:lvl2pPr marL="469312" indent="0">
              <a:buNone/>
              <a:defRPr sz="2896"/>
            </a:lvl2pPr>
            <a:lvl3pPr marL="938628" indent="0">
              <a:buNone/>
              <a:defRPr sz="2443"/>
            </a:lvl3pPr>
            <a:lvl4pPr marL="1407934" indent="0">
              <a:buNone/>
              <a:defRPr sz="2081"/>
            </a:lvl4pPr>
            <a:lvl5pPr marL="1877259" indent="0">
              <a:buNone/>
              <a:defRPr sz="2081"/>
            </a:lvl5pPr>
            <a:lvl6pPr marL="2346573" indent="0">
              <a:buNone/>
              <a:defRPr sz="2081"/>
            </a:lvl6pPr>
            <a:lvl7pPr marL="2815885" indent="0">
              <a:buNone/>
              <a:defRPr sz="2081"/>
            </a:lvl7pPr>
            <a:lvl8pPr marL="3285201" indent="0">
              <a:buNone/>
              <a:defRPr sz="2081"/>
            </a:lvl8pPr>
            <a:lvl9pPr marL="3754517" indent="0">
              <a:buNone/>
              <a:defRPr sz="2081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48"/>
            </a:lvl1pPr>
            <a:lvl2pPr marL="469312" indent="0">
              <a:buNone/>
              <a:defRPr sz="1267"/>
            </a:lvl2pPr>
            <a:lvl3pPr marL="938628" indent="0">
              <a:buNone/>
              <a:defRPr sz="995"/>
            </a:lvl3pPr>
            <a:lvl4pPr marL="1407934" indent="0">
              <a:buNone/>
              <a:defRPr sz="905"/>
            </a:lvl4pPr>
            <a:lvl5pPr marL="1877259" indent="0">
              <a:buNone/>
              <a:defRPr sz="905"/>
            </a:lvl5pPr>
            <a:lvl6pPr marL="2346573" indent="0">
              <a:buNone/>
              <a:defRPr sz="905"/>
            </a:lvl6pPr>
            <a:lvl7pPr marL="2815885" indent="0">
              <a:buNone/>
              <a:defRPr sz="905"/>
            </a:lvl7pPr>
            <a:lvl8pPr marL="3285201" indent="0">
              <a:buNone/>
              <a:defRPr sz="905"/>
            </a:lvl8pPr>
            <a:lvl9pPr marL="3754517" indent="0">
              <a:buNone/>
              <a:defRPr sz="90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33010-558B-0F4C-9348-743AE022E0D1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>
                <a:solidFill>
                  <a:srgbClr val="FFFFFF"/>
                </a:solidFill>
              </a:rPr>
              <a:t>Modèle de présentation MINES Saint-Étienne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396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923582" y="1556793"/>
            <a:ext cx="9614858" cy="403244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2A2B-AEBC-BD4C-9373-FF59CE667F00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dirty="0" smtClean="0">
                <a:solidFill>
                  <a:srgbClr val="FFFFFF"/>
                </a:solidFill>
              </a:rPr>
              <a:t>Modèle de présentation MINES Saint-Étienne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89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692698"/>
            <a:ext cx="2743200" cy="543346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3" y="692698"/>
            <a:ext cx="8026401" cy="543346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F062A-420D-0F45-BDF1-E1BD85336BD1}" type="datetime1">
              <a:rPr lang="fr-FR" smtClean="0">
                <a:solidFill>
                  <a:srgbClr val="FFFFFF"/>
                </a:solidFill>
              </a:rPr>
              <a:pPr/>
              <a:t>11/04/2018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r-FR" dirty="0" smtClean="0">
                <a:solidFill>
                  <a:srgbClr val="FFFFFF"/>
                </a:solidFill>
              </a:rPr>
              <a:t>Modèle de présentation MINES Saint-Étienne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5595-61AE-4AA6-B423-33EDBD1DAE12}" type="slidenum">
              <a:rPr lang="fr-FR" smtClean="0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49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134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1" y="1600202"/>
            <a:ext cx="5384800" cy="4525963"/>
          </a:xfrm>
        </p:spPr>
        <p:txBody>
          <a:bodyPr>
            <a:normAutofit/>
          </a:bodyPr>
          <a:lstStyle>
            <a:lvl1pPr>
              <a:defRPr sz="2443"/>
            </a:lvl1pPr>
            <a:lvl2pPr>
              <a:defRPr sz="2081"/>
            </a:lvl2pPr>
            <a:lvl3pPr>
              <a:defRPr sz="1810"/>
            </a:lvl3pPr>
            <a:lvl4pPr>
              <a:defRPr sz="1629"/>
            </a:lvl4pPr>
            <a:lvl5pPr>
              <a:defRPr sz="1629"/>
            </a:lvl5pPr>
            <a:lvl6pPr>
              <a:defRPr sz="1810"/>
            </a:lvl6pPr>
            <a:lvl7pPr>
              <a:defRPr sz="1810"/>
            </a:lvl7pPr>
            <a:lvl8pPr>
              <a:defRPr sz="1810"/>
            </a:lvl8pPr>
            <a:lvl9pPr>
              <a:defRPr sz="181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1" y="1600202"/>
            <a:ext cx="5384800" cy="4525963"/>
          </a:xfrm>
        </p:spPr>
        <p:txBody>
          <a:bodyPr>
            <a:normAutofit/>
          </a:bodyPr>
          <a:lstStyle>
            <a:lvl1pPr>
              <a:defRPr sz="2443"/>
            </a:lvl1pPr>
            <a:lvl2pPr>
              <a:defRPr sz="2081"/>
            </a:lvl2pPr>
            <a:lvl3pPr>
              <a:defRPr sz="1810"/>
            </a:lvl3pPr>
            <a:lvl4pPr>
              <a:defRPr sz="1629"/>
            </a:lvl4pPr>
            <a:lvl5pPr>
              <a:defRPr sz="1629"/>
            </a:lvl5pPr>
            <a:lvl6pPr>
              <a:defRPr sz="1810"/>
            </a:lvl6pPr>
            <a:lvl7pPr>
              <a:defRPr sz="1810"/>
            </a:lvl7pPr>
            <a:lvl8pPr>
              <a:defRPr sz="1810"/>
            </a:lvl8pPr>
            <a:lvl9pPr>
              <a:defRPr sz="181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94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8" cy="639762"/>
          </a:xfrm>
        </p:spPr>
        <p:txBody>
          <a:bodyPr anchor="b"/>
          <a:lstStyle>
            <a:lvl1pPr marL="0" indent="0">
              <a:buNone/>
              <a:defRPr sz="2443" b="1"/>
            </a:lvl1pPr>
            <a:lvl2pPr marL="469108" indent="0">
              <a:buNone/>
              <a:defRPr sz="2081" b="1"/>
            </a:lvl2pPr>
            <a:lvl3pPr marL="938218" indent="0">
              <a:buNone/>
              <a:defRPr sz="1810" b="1"/>
            </a:lvl3pPr>
            <a:lvl4pPr marL="1407316" indent="0">
              <a:buNone/>
              <a:defRPr sz="1629" b="1"/>
            </a:lvl4pPr>
            <a:lvl5pPr marL="1876433" indent="0">
              <a:buNone/>
              <a:defRPr sz="1629" b="1"/>
            </a:lvl5pPr>
            <a:lvl6pPr marL="2345547" indent="0">
              <a:buNone/>
              <a:defRPr sz="1629" b="1"/>
            </a:lvl6pPr>
            <a:lvl7pPr marL="2814650" indent="0">
              <a:buNone/>
              <a:defRPr sz="1629" b="1"/>
            </a:lvl7pPr>
            <a:lvl8pPr marL="3283760" indent="0">
              <a:buNone/>
              <a:defRPr sz="1629" b="1"/>
            </a:lvl8pPr>
            <a:lvl9pPr marL="3752871" indent="0">
              <a:buNone/>
              <a:defRPr sz="1629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8" cy="3951288"/>
          </a:xfrm>
        </p:spPr>
        <p:txBody>
          <a:bodyPr/>
          <a:lstStyle>
            <a:lvl1pPr>
              <a:defRPr sz="2081"/>
            </a:lvl1pPr>
            <a:lvl2pPr>
              <a:defRPr sz="1810"/>
            </a:lvl2pPr>
            <a:lvl3pPr>
              <a:defRPr sz="1629"/>
            </a:lvl3pPr>
            <a:lvl4pPr>
              <a:defRPr sz="1448"/>
            </a:lvl4pPr>
            <a:lvl5pPr>
              <a:defRPr sz="1448"/>
            </a:lvl5pPr>
            <a:lvl6pPr>
              <a:defRPr sz="1629"/>
            </a:lvl6pPr>
            <a:lvl7pPr>
              <a:defRPr sz="1629"/>
            </a:lvl7pPr>
            <a:lvl8pPr>
              <a:defRPr sz="1629"/>
            </a:lvl8pPr>
            <a:lvl9pPr>
              <a:defRPr sz="1629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99" y="1535113"/>
            <a:ext cx="5389034" cy="639762"/>
          </a:xfrm>
        </p:spPr>
        <p:txBody>
          <a:bodyPr anchor="b"/>
          <a:lstStyle>
            <a:lvl1pPr marL="0" indent="0">
              <a:buNone/>
              <a:defRPr sz="2443" b="1"/>
            </a:lvl1pPr>
            <a:lvl2pPr marL="469108" indent="0">
              <a:buNone/>
              <a:defRPr sz="2081" b="1"/>
            </a:lvl2pPr>
            <a:lvl3pPr marL="938218" indent="0">
              <a:buNone/>
              <a:defRPr sz="1810" b="1"/>
            </a:lvl3pPr>
            <a:lvl4pPr marL="1407316" indent="0">
              <a:buNone/>
              <a:defRPr sz="1629" b="1"/>
            </a:lvl4pPr>
            <a:lvl5pPr marL="1876433" indent="0">
              <a:buNone/>
              <a:defRPr sz="1629" b="1"/>
            </a:lvl5pPr>
            <a:lvl6pPr marL="2345547" indent="0">
              <a:buNone/>
              <a:defRPr sz="1629" b="1"/>
            </a:lvl6pPr>
            <a:lvl7pPr marL="2814650" indent="0">
              <a:buNone/>
              <a:defRPr sz="1629" b="1"/>
            </a:lvl7pPr>
            <a:lvl8pPr marL="3283760" indent="0">
              <a:buNone/>
              <a:defRPr sz="1629" b="1"/>
            </a:lvl8pPr>
            <a:lvl9pPr marL="3752871" indent="0">
              <a:buNone/>
              <a:defRPr sz="1629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99" y="2174875"/>
            <a:ext cx="5389034" cy="3951288"/>
          </a:xfrm>
        </p:spPr>
        <p:txBody>
          <a:bodyPr/>
          <a:lstStyle>
            <a:lvl1pPr>
              <a:defRPr sz="2081"/>
            </a:lvl1pPr>
            <a:lvl2pPr>
              <a:defRPr sz="1810"/>
            </a:lvl2pPr>
            <a:lvl3pPr>
              <a:defRPr sz="1629"/>
            </a:lvl3pPr>
            <a:lvl4pPr>
              <a:defRPr sz="1448"/>
            </a:lvl4pPr>
            <a:lvl5pPr>
              <a:defRPr sz="1448"/>
            </a:lvl5pPr>
            <a:lvl6pPr>
              <a:defRPr sz="1629"/>
            </a:lvl6pPr>
            <a:lvl7pPr>
              <a:defRPr sz="1629"/>
            </a:lvl7pPr>
            <a:lvl8pPr>
              <a:defRPr sz="1629"/>
            </a:lvl8pPr>
            <a:lvl9pPr>
              <a:defRPr sz="1629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350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345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316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67542" y="273053"/>
            <a:ext cx="2653142" cy="779686"/>
          </a:xfrm>
        </p:spPr>
        <p:txBody>
          <a:bodyPr anchor="b"/>
          <a:lstStyle>
            <a:lvl1pPr algn="l">
              <a:defRPr sz="2081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4" y="273051"/>
            <a:ext cx="6815666" cy="5853113"/>
          </a:xfrm>
        </p:spPr>
        <p:txBody>
          <a:bodyPr/>
          <a:lstStyle>
            <a:lvl1pPr>
              <a:defRPr sz="3258"/>
            </a:lvl1pPr>
            <a:lvl2pPr>
              <a:defRPr sz="2896"/>
            </a:lvl2pPr>
            <a:lvl3pPr>
              <a:defRPr sz="2443"/>
            </a:lvl3pPr>
            <a:lvl4pPr>
              <a:defRPr sz="2081"/>
            </a:lvl4pPr>
            <a:lvl5pPr>
              <a:defRPr sz="2081"/>
            </a:lvl5pPr>
            <a:lvl6pPr>
              <a:defRPr sz="2081"/>
            </a:lvl6pPr>
            <a:lvl7pPr>
              <a:defRPr sz="2081"/>
            </a:lvl7pPr>
            <a:lvl8pPr>
              <a:defRPr sz="2081"/>
            </a:lvl8pPr>
            <a:lvl9pPr>
              <a:defRPr sz="2081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32" y="1268762"/>
            <a:ext cx="4011084" cy="4857403"/>
          </a:xfrm>
        </p:spPr>
        <p:txBody>
          <a:bodyPr/>
          <a:lstStyle>
            <a:lvl1pPr marL="0" indent="0">
              <a:buNone/>
              <a:defRPr sz="1448"/>
            </a:lvl1pPr>
            <a:lvl2pPr marL="469108" indent="0">
              <a:buNone/>
              <a:defRPr sz="1267"/>
            </a:lvl2pPr>
            <a:lvl3pPr marL="938218" indent="0">
              <a:buNone/>
              <a:defRPr sz="995"/>
            </a:lvl3pPr>
            <a:lvl4pPr marL="1407316" indent="0">
              <a:buNone/>
              <a:defRPr sz="905"/>
            </a:lvl4pPr>
            <a:lvl5pPr marL="1876433" indent="0">
              <a:buNone/>
              <a:defRPr sz="905"/>
            </a:lvl5pPr>
            <a:lvl6pPr marL="2345547" indent="0">
              <a:buNone/>
              <a:defRPr sz="905"/>
            </a:lvl6pPr>
            <a:lvl7pPr marL="2814650" indent="0">
              <a:buNone/>
              <a:defRPr sz="905"/>
            </a:lvl7pPr>
            <a:lvl8pPr marL="3283760" indent="0">
              <a:buNone/>
              <a:defRPr sz="905"/>
            </a:lvl8pPr>
            <a:lvl9pPr marL="3752871" indent="0">
              <a:buNone/>
              <a:defRPr sz="90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980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081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58"/>
            </a:lvl1pPr>
            <a:lvl2pPr marL="469108" indent="0">
              <a:buNone/>
              <a:defRPr sz="2896"/>
            </a:lvl2pPr>
            <a:lvl3pPr marL="938218" indent="0">
              <a:buNone/>
              <a:defRPr sz="2443"/>
            </a:lvl3pPr>
            <a:lvl4pPr marL="1407316" indent="0">
              <a:buNone/>
              <a:defRPr sz="2081"/>
            </a:lvl4pPr>
            <a:lvl5pPr marL="1876433" indent="0">
              <a:buNone/>
              <a:defRPr sz="2081"/>
            </a:lvl5pPr>
            <a:lvl6pPr marL="2345547" indent="0">
              <a:buNone/>
              <a:defRPr sz="2081"/>
            </a:lvl6pPr>
            <a:lvl7pPr marL="2814650" indent="0">
              <a:buNone/>
              <a:defRPr sz="2081"/>
            </a:lvl7pPr>
            <a:lvl8pPr marL="3283760" indent="0">
              <a:buNone/>
              <a:defRPr sz="2081"/>
            </a:lvl8pPr>
            <a:lvl9pPr marL="3752871" indent="0">
              <a:buNone/>
              <a:defRPr sz="2081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48"/>
            </a:lvl1pPr>
            <a:lvl2pPr marL="469108" indent="0">
              <a:buNone/>
              <a:defRPr sz="1267"/>
            </a:lvl2pPr>
            <a:lvl3pPr marL="938218" indent="0">
              <a:buNone/>
              <a:defRPr sz="995"/>
            </a:lvl3pPr>
            <a:lvl4pPr marL="1407316" indent="0">
              <a:buNone/>
              <a:defRPr sz="905"/>
            </a:lvl4pPr>
            <a:lvl5pPr marL="1876433" indent="0">
              <a:buNone/>
              <a:defRPr sz="905"/>
            </a:lvl5pPr>
            <a:lvl6pPr marL="2345547" indent="0">
              <a:buNone/>
              <a:defRPr sz="905"/>
            </a:lvl6pPr>
            <a:lvl7pPr marL="2814650" indent="0">
              <a:buNone/>
              <a:defRPr sz="905"/>
            </a:lvl7pPr>
            <a:lvl8pPr marL="3283760" indent="0">
              <a:buNone/>
              <a:defRPr sz="905"/>
            </a:lvl8pPr>
            <a:lvl9pPr marL="3752871" indent="0">
              <a:buNone/>
              <a:defRPr sz="90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14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84054"/>
            <a:ext cx="1870176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995" dirty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23926" y="6384054"/>
            <a:ext cx="5472608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995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2" y="6381333"/>
            <a:ext cx="710781" cy="360000"/>
          </a:xfrm>
          <a:prstGeom prst="rect">
            <a:avLst/>
          </a:prstGeom>
          <a:noFill/>
        </p:spPr>
        <p:txBody>
          <a:bodyPr vert="horz" lIns="103677" tIns="51836" rIns="103677" bIns="51836" rtlCol="0" anchor="ctr"/>
          <a:lstStyle>
            <a:lvl1pPr algn="ctr">
              <a:defRPr sz="995" b="1">
                <a:solidFill>
                  <a:schemeClr val="bg1"/>
                </a:solidFill>
                <a:effectLst/>
              </a:defRPr>
            </a:lvl1pPr>
          </a:lstStyle>
          <a:p>
            <a:fld id="{2D2C76A3-161D-4131-A38F-E1FB0D461F8B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967544" y="428"/>
            <a:ext cx="9614858" cy="1124316"/>
          </a:xfrm>
          <a:prstGeom prst="rect">
            <a:avLst/>
          </a:prstGeom>
        </p:spPr>
        <p:txBody>
          <a:bodyPr vert="horz" lIns="103677" tIns="51836" rIns="103677" bIns="51836" rtlCol="0" anchor="b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23582" y="1556798"/>
            <a:ext cx="9614858" cy="4485884"/>
          </a:xfrm>
          <a:prstGeom prst="rect">
            <a:avLst/>
          </a:prstGeom>
        </p:spPr>
        <p:txBody>
          <a:bodyPr vert="horz" lIns="103677" tIns="51836" rIns="103677" bIns="51836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19402" y="6381333"/>
            <a:ext cx="1160014" cy="360000"/>
          </a:xfrm>
          <a:prstGeom prst="rect">
            <a:avLst/>
          </a:prstGeom>
          <a:noFill/>
        </p:spPr>
        <p:txBody>
          <a:bodyPr vert="horz" lIns="103677" tIns="51836" rIns="103677" bIns="51836" rtlCol="0" anchor="ctr"/>
          <a:lstStyle>
            <a:lvl1pPr algn="ctr">
              <a:defRPr sz="814">
                <a:solidFill>
                  <a:schemeClr val="bg1"/>
                </a:solidFill>
              </a:defRPr>
            </a:lvl1pPr>
          </a:lstStyle>
          <a:p>
            <a:fld id="{3D6A04E9-CA14-405F-A563-C838DB5B648B}" type="datetimeFigureOut">
              <a:rPr lang="fr-FR" smtClean="0"/>
              <a:t>11/04/2018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423926" y="6381333"/>
            <a:ext cx="5472608" cy="360000"/>
          </a:xfrm>
          <a:prstGeom prst="rect">
            <a:avLst/>
          </a:prstGeom>
          <a:solidFill>
            <a:srgbClr val="5F259F"/>
          </a:solidFill>
        </p:spPr>
        <p:txBody>
          <a:bodyPr vert="horz" lIns="103677" tIns="51836" rIns="163274" bIns="51836" rtlCol="0" anchor="ctr"/>
          <a:lstStyle>
            <a:lvl1pPr algn="ctr">
              <a:defRPr sz="995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692697"/>
            <a:ext cx="623392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3392" y="692697"/>
            <a:ext cx="623392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46784" y="692697"/>
            <a:ext cx="623392" cy="360040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5F259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67545" y="6381329"/>
            <a:ext cx="3360373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17" tIns="46906" rIns="93817" bIns="46906" rtlCol="0" anchor="ctr"/>
          <a:lstStyle/>
          <a:p>
            <a:pPr algn="ctr" defTabSz="938218" fontAlgn="auto">
              <a:spcBef>
                <a:spcPts val="0"/>
              </a:spcBef>
              <a:spcAft>
                <a:spcPts val="0"/>
              </a:spcAft>
            </a:pPr>
            <a:r>
              <a:rPr lang="fr-FR" sz="995" dirty="0">
                <a:solidFill>
                  <a:srgbClr val="FFFFFF"/>
                </a:solidFill>
              </a:rPr>
              <a:t>Institut Mines-Télécom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7" y="6042677"/>
            <a:ext cx="1055419" cy="79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6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38218" rtl="0" eaLnBrk="1" latinLnBrk="0" hangingPunct="1">
        <a:spcBef>
          <a:spcPct val="0"/>
        </a:spcBef>
        <a:buNone/>
        <a:defRPr sz="2715" b="1" kern="1200">
          <a:solidFill>
            <a:srgbClr val="5F259F"/>
          </a:solidFill>
          <a:latin typeface="+mj-lt"/>
          <a:ea typeface="+mj-ea"/>
          <a:cs typeface="+mj-cs"/>
        </a:defRPr>
      </a:lvl1pPr>
    </p:titleStyle>
    <p:bodyStyle>
      <a:lvl1pPr marL="351833" indent="-351833" algn="l" defTabSz="938218" rtl="0" eaLnBrk="1" latinLnBrk="0" hangingPunct="1">
        <a:spcBef>
          <a:spcPct val="20000"/>
        </a:spcBef>
        <a:buClr>
          <a:srgbClr val="5F259F"/>
        </a:buClr>
        <a:buSzPct val="100000"/>
        <a:buFont typeface="Wingdings" pitchFamily="2" charset="2"/>
        <a:buChar char="n"/>
        <a:defRPr sz="2262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820949" indent="-351833" algn="l" defTabSz="938218" rtl="0" eaLnBrk="1" latinLnBrk="0" hangingPunct="1">
        <a:spcBef>
          <a:spcPct val="20000"/>
        </a:spcBef>
        <a:buClr>
          <a:srgbClr val="5C6670"/>
        </a:buClr>
        <a:buFont typeface="Arial" pitchFamily="34" charset="0"/>
        <a:buChar char="•"/>
        <a:defRPr sz="2081" kern="1200">
          <a:solidFill>
            <a:schemeClr val="tx1"/>
          </a:solidFill>
          <a:latin typeface="+mn-lt"/>
          <a:ea typeface="+mn-ea"/>
          <a:cs typeface="+mn-cs"/>
        </a:defRPr>
      </a:lvl2pPr>
      <a:lvl3pPr marL="1172772" indent="-234556" algn="l" defTabSz="938218" rtl="0" eaLnBrk="1" latinLnBrk="0" hangingPunct="1">
        <a:spcBef>
          <a:spcPct val="20000"/>
        </a:spcBef>
        <a:buClr>
          <a:srgbClr val="001489"/>
        </a:buClr>
        <a:buFont typeface="Arial" pitchFamily="34" charset="0"/>
        <a:buChar char="─"/>
        <a:defRPr sz="1810" kern="1200">
          <a:solidFill>
            <a:schemeClr val="tx1"/>
          </a:solidFill>
          <a:latin typeface="+mn-lt"/>
          <a:ea typeface="+mn-ea"/>
          <a:cs typeface="+mn-cs"/>
        </a:defRPr>
      </a:lvl3pPr>
      <a:lvl4pPr marL="1641881" indent="-234556" algn="l" defTabSz="938218" rtl="0" eaLnBrk="1" latinLnBrk="0" hangingPunct="1">
        <a:spcBef>
          <a:spcPct val="20000"/>
        </a:spcBef>
        <a:buFont typeface="Arial" pitchFamily="34" charset="0"/>
        <a:buChar char="•"/>
        <a:defRPr sz="1629" kern="1200">
          <a:solidFill>
            <a:schemeClr val="tx1"/>
          </a:solidFill>
          <a:latin typeface="+mn-lt"/>
          <a:ea typeface="+mn-ea"/>
          <a:cs typeface="+mn-cs"/>
        </a:defRPr>
      </a:lvl4pPr>
      <a:lvl5pPr marL="2110985" indent="-234556" algn="l" defTabSz="938218" rtl="0" eaLnBrk="1" latinLnBrk="0" hangingPunct="1">
        <a:spcBef>
          <a:spcPct val="20000"/>
        </a:spcBef>
        <a:buFont typeface="Courier New" pitchFamily="49" charset="0"/>
        <a:buChar char="o"/>
        <a:defRPr sz="1448" kern="1200">
          <a:solidFill>
            <a:schemeClr val="tx1"/>
          </a:solidFill>
          <a:latin typeface="+mn-lt"/>
          <a:ea typeface="+mn-ea"/>
          <a:cs typeface="+mn-cs"/>
        </a:defRPr>
      </a:lvl5pPr>
      <a:lvl6pPr marL="2580094" indent="-234556" algn="l" defTabSz="938218" rtl="0" eaLnBrk="1" latinLnBrk="0" hangingPunct="1">
        <a:spcBef>
          <a:spcPct val="20000"/>
        </a:spcBef>
        <a:buFont typeface="Arial" pitchFamily="34" charset="0"/>
        <a:buChar char="•"/>
        <a:defRPr sz="2081" kern="1200">
          <a:solidFill>
            <a:schemeClr val="tx1"/>
          </a:solidFill>
          <a:latin typeface="+mn-lt"/>
          <a:ea typeface="+mn-ea"/>
          <a:cs typeface="+mn-cs"/>
        </a:defRPr>
      </a:lvl6pPr>
      <a:lvl7pPr marL="3049209" indent="-234556" algn="l" defTabSz="938218" rtl="0" eaLnBrk="1" latinLnBrk="0" hangingPunct="1">
        <a:spcBef>
          <a:spcPct val="20000"/>
        </a:spcBef>
        <a:buFont typeface="Arial" pitchFamily="34" charset="0"/>
        <a:buChar char="•"/>
        <a:defRPr sz="2081" kern="1200">
          <a:solidFill>
            <a:schemeClr val="tx1"/>
          </a:solidFill>
          <a:latin typeface="+mn-lt"/>
          <a:ea typeface="+mn-ea"/>
          <a:cs typeface="+mn-cs"/>
        </a:defRPr>
      </a:lvl7pPr>
      <a:lvl8pPr marL="3518314" indent="-234556" algn="l" defTabSz="938218" rtl="0" eaLnBrk="1" latinLnBrk="0" hangingPunct="1">
        <a:spcBef>
          <a:spcPct val="20000"/>
        </a:spcBef>
        <a:buFont typeface="Arial" pitchFamily="34" charset="0"/>
        <a:buChar char="•"/>
        <a:defRPr sz="2081" kern="1200">
          <a:solidFill>
            <a:schemeClr val="tx1"/>
          </a:solidFill>
          <a:latin typeface="+mn-lt"/>
          <a:ea typeface="+mn-ea"/>
          <a:cs typeface="+mn-cs"/>
        </a:defRPr>
      </a:lvl8pPr>
      <a:lvl9pPr marL="3987426" indent="-234556" algn="l" defTabSz="938218" rtl="0" eaLnBrk="1" latinLnBrk="0" hangingPunct="1">
        <a:spcBef>
          <a:spcPct val="20000"/>
        </a:spcBef>
        <a:buFont typeface="Arial" pitchFamily="34" charset="0"/>
        <a:buChar char="•"/>
        <a:defRPr sz="20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3821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1pPr>
      <a:lvl2pPr marL="469108" algn="l" defTabSz="93821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2pPr>
      <a:lvl3pPr marL="938218" algn="l" defTabSz="93821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3pPr>
      <a:lvl4pPr marL="1407316" algn="l" defTabSz="93821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4pPr>
      <a:lvl5pPr marL="1876433" algn="l" defTabSz="93821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5pPr>
      <a:lvl6pPr marL="2345547" algn="l" defTabSz="93821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6pPr>
      <a:lvl7pPr marL="2814650" algn="l" defTabSz="93821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7pPr>
      <a:lvl8pPr marL="3283760" algn="l" defTabSz="93821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8pPr>
      <a:lvl9pPr marL="3752871" algn="l" defTabSz="93821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84053"/>
            <a:ext cx="1870176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995" dirty="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23926" y="6384053"/>
            <a:ext cx="5472608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995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22" y="6381328"/>
            <a:ext cx="710781" cy="360000"/>
          </a:xfrm>
          <a:prstGeom prst="rect">
            <a:avLst/>
          </a:prstGeom>
          <a:noFill/>
        </p:spPr>
        <p:txBody>
          <a:bodyPr vert="horz" lIns="103723" tIns="51862" rIns="103723" bIns="51862" rtlCol="0" anchor="ctr"/>
          <a:lstStyle>
            <a:lvl1pPr algn="ctr">
              <a:defRPr sz="995" b="1">
                <a:solidFill>
                  <a:schemeClr val="bg1"/>
                </a:solidFill>
                <a:effectLst/>
              </a:defRPr>
            </a:lvl1pPr>
          </a:lstStyle>
          <a:p>
            <a:pPr defTabSz="938628" fontAlgn="auto">
              <a:spcBef>
                <a:spcPts val="0"/>
              </a:spcBef>
              <a:spcAft>
                <a:spcPts val="0"/>
              </a:spcAft>
            </a:pPr>
            <a:fld id="{3A5F5595-61AE-4AA6-B423-33EDBD1DAE12}" type="slidenum">
              <a:rPr lang="fr-FR" smtClean="0">
                <a:solidFill>
                  <a:srgbClr val="FFFFFF"/>
                </a:solidFill>
                <a:latin typeface="Arial"/>
              </a:rPr>
              <a:pPr defTabSz="938628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967544" y="428"/>
            <a:ext cx="9614858" cy="1124316"/>
          </a:xfrm>
          <a:prstGeom prst="rect">
            <a:avLst/>
          </a:prstGeom>
        </p:spPr>
        <p:txBody>
          <a:bodyPr vert="horz" lIns="103723" tIns="51862" rIns="103723" bIns="51862" rtlCol="0" anchor="b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23582" y="1556798"/>
            <a:ext cx="9614858" cy="4485884"/>
          </a:xfrm>
          <a:prstGeom prst="rect">
            <a:avLst/>
          </a:prstGeom>
        </p:spPr>
        <p:txBody>
          <a:bodyPr vert="horz" lIns="103723" tIns="51862" rIns="103723" bIns="51862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19402" y="6381328"/>
            <a:ext cx="1160014" cy="360000"/>
          </a:xfrm>
          <a:prstGeom prst="rect">
            <a:avLst/>
          </a:prstGeom>
          <a:noFill/>
        </p:spPr>
        <p:txBody>
          <a:bodyPr vert="horz" lIns="103723" tIns="51862" rIns="103723" bIns="51862" rtlCol="0" anchor="ctr"/>
          <a:lstStyle>
            <a:lvl1pPr algn="ctr">
              <a:defRPr sz="814">
                <a:solidFill>
                  <a:schemeClr val="bg1"/>
                </a:solidFill>
              </a:defRPr>
            </a:lvl1pPr>
          </a:lstStyle>
          <a:p>
            <a:pPr defTabSz="938628" fontAlgn="auto">
              <a:spcBef>
                <a:spcPts val="0"/>
              </a:spcBef>
              <a:spcAft>
                <a:spcPts val="0"/>
              </a:spcAft>
            </a:pPr>
            <a:fld id="{AC17D8C2-DA1A-D44B-BAF0-CC695664A119}" type="datetime1">
              <a:rPr lang="fr-FR" smtClean="0">
                <a:solidFill>
                  <a:srgbClr val="FFFFFF"/>
                </a:solidFill>
                <a:latin typeface="Arial"/>
              </a:rPr>
              <a:pPr defTabSz="938628" fontAlgn="auto">
                <a:spcBef>
                  <a:spcPts val="0"/>
                </a:spcBef>
                <a:spcAft>
                  <a:spcPts val="0"/>
                </a:spcAft>
              </a:pPr>
              <a:t>11/04/2018</a:t>
            </a:fld>
            <a:endParaRPr lang="fr-FR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423926" y="6381328"/>
            <a:ext cx="5472608" cy="360000"/>
          </a:xfrm>
          <a:prstGeom prst="rect">
            <a:avLst/>
          </a:prstGeom>
          <a:solidFill>
            <a:srgbClr val="5F259F"/>
          </a:solidFill>
        </p:spPr>
        <p:txBody>
          <a:bodyPr vert="horz" lIns="103723" tIns="51862" rIns="163351" bIns="51862" rtlCol="0" anchor="ctr"/>
          <a:lstStyle>
            <a:lvl1pPr algn="ctr">
              <a:defRPr sz="995">
                <a:solidFill>
                  <a:schemeClr val="bg1"/>
                </a:solidFill>
              </a:defRPr>
            </a:lvl1pPr>
          </a:lstStyle>
          <a:p>
            <a:pPr algn="r" defTabSz="938628" fontAlgn="auto">
              <a:spcBef>
                <a:spcPts val="0"/>
              </a:spcBef>
              <a:spcAft>
                <a:spcPts val="0"/>
              </a:spcAft>
            </a:pPr>
            <a:r>
              <a:rPr lang="fr-FR" smtClean="0">
                <a:solidFill>
                  <a:srgbClr val="FFFFFF"/>
                </a:solidFill>
                <a:latin typeface="Arial"/>
              </a:rPr>
              <a:t>Modèle de présentation MINES Saint-Étienne</a:t>
            </a:r>
            <a:endParaRPr lang="fr-FR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92696"/>
            <a:ext cx="623392" cy="360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3392" y="692696"/>
            <a:ext cx="623392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46784" y="692696"/>
            <a:ext cx="623392" cy="360040"/>
          </a:xfrm>
          <a:prstGeom prst="rect">
            <a:avLst/>
          </a:prstGeom>
          <a:solidFill>
            <a:srgbClr val="5F2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endParaRPr lang="fr-FR" sz="1810">
              <a:solidFill>
                <a:srgbClr val="5F259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67545" y="6381328"/>
            <a:ext cx="3360373" cy="360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59" tIns="46930" rIns="93859" bIns="46930" rtlCol="0" anchor="ctr"/>
          <a:lstStyle/>
          <a:p>
            <a:pPr algn="ctr" defTabSz="938628" fontAlgn="auto">
              <a:spcBef>
                <a:spcPts val="0"/>
              </a:spcBef>
              <a:spcAft>
                <a:spcPts val="0"/>
              </a:spcAft>
            </a:pPr>
            <a:r>
              <a:rPr lang="fr-FR" sz="995" dirty="0">
                <a:solidFill>
                  <a:srgbClr val="FFFFFF"/>
                </a:solidFill>
              </a:rPr>
              <a:t>Institut Mines-Télécom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7" y="6042676"/>
            <a:ext cx="1055419" cy="79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80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38628" rtl="0" eaLnBrk="1" latinLnBrk="0" hangingPunct="1">
        <a:spcBef>
          <a:spcPct val="0"/>
        </a:spcBef>
        <a:buNone/>
        <a:defRPr sz="2715" b="1" kern="1200">
          <a:solidFill>
            <a:srgbClr val="5F259F"/>
          </a:solidFill>
          <a:latin typeface="+mj-lt"/>
          <a:ea typeface="+mj-ea"/>
          <a:cs typeface="+mj-cs"/>
        </a:defRPr>
      </a:lvl1pPr>
    </p:titleStyle>
    <p:bodyStyle>
      <a:lvl1pPr marL="351986" indent="-351986" algn="l" defTabSz="938628" rtl="0" eaLnBrk="1" latinLnBrk="0" hangingPunct="1">
        <a:spcBef>
          <a:spcPct val="20000"/>
        </a:spcBef>
        <a:buClr>
          <a:srgbClr val="5F259F"/>
        </a:buClr>
        <a:buSzPct val="100000"/>
        <a:buFont typeface="Wingdings" pitchFamily="2" charset="2"/>
        <a:buChar char="n"/>
        <a:defRPr sz="2262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821308" indent="-351986" algn="l" defTabSz="938628" rtl="0" eaLnBrk="1" latinLnBrk="0" hangingPunct="1">
        <a:spcBef>
          <a:spcPct val="20000"/>
        </a:spcBef>
        <a:buClr>
          <a:srgbClr val="5C6670"/>
        </a:buClr>
        <a:buFont typeface="Arial" pitchFamily="34" charset="0"/>
        <a:buChar char="•"/>
        <a:defRPr sz="2081" kern="1200">
          <a:solidFill>
            <a:schemeClr val="tx1"/>
          </a:solidFill>
          <a:latin typeface="+mn-lt"/>
          <a:ea typeface="+mn-ea"/>
          <a:cs typeface="+mn-cs"/>
        </a:defRPr>
      </a:lvl2pPr>
      <a:lvl3pPr marL="1173286" indent="-234659" algn="l" defTabSz="938628" rtl="0" eaLnBrk="1" latinLnBrk="0" hangingPunct="1">
        <a:spcBef>
          <a:spcPct val="20000"/>
        </a:spcBef>
        <a:buClr>
          <a:srgbClr val="001489"/>
        </a:buClr>
        <a:buFont typeface="Arial" pitchFamily="34" charset="0"/>
        <a:buChar char="─"/>
        <a:defRPr sz="1810" kern="1200">
          <a:solidFill>
            <a:schemeClr val="tx1"/>
          </a:solidFill>
          <a:latin typeface="+mn-lt"/>
          <a:ea typeface="+mn-ea"/>
          <a:cs typeface="+mn-cs"/>
        </a:defRPr>
      </a:lvl3pPr>
      <a:lvl4pPr marL="1642603" indent="-234659" algn="l" defTabSz="938628" rtl="0" eaLnBrk="1" latinLnBrk="0" hangingPunct="1">
        <a:spcBef>
          <a:spcPct val="20000"/>
        </a:spcBef>
        <a:buFont typeface="Arial" pitchFamily="34" charset="0"/>
        <a:buChar char="•"/>
        <a:defRPr sz="1629" kern="1200">
          <a:solidFill>
            <a:schemeClr val="tx1"/>
          </a:solidFill>
          <a:latin typeface="+mn-lt"/>
          <a:ea typeface="+mn-ea"/>
          <a:cs typeface="+mn-cs"/>
        </a:defRPr>
      </a:lvl4pPr>
      <a:lvl5pPr marL="2111912" indent="-234659" algn="l" defTabSz="938628" rtl="0" eaLnBrk="1" latinLnBrk="0" hangingPunct="1">
        <a:spcBef>
          <a:spcPct val="20000"/>
        </a:spcBef>
        <a:buFont typeface="Courier New" pitchFamily="49" charset="0"/>
        <a:buChar char="o"/>
        <a:defRPr sz="1448" kern="1200">
          <a:solidFill>
            <a:schemeClr val="tx1"/>
          </a:solidFill>
          <a:latin typeface="+mn-lt"/>
          <a:ea typeface="+mn-ea"/>
          <a:cs typeface="+mn-cs"/>
        </a:defRPr>
      </a:lvl5pPr>
      <a:lvl6pPr marL="2581228" indent="-234659" algn="l" defTabSz="938628" rtl="0" eaLnBrk="1" latinLnBrk="0" hangingPunct="1">
        <a:spcBef>
          <a:spcPct val="20000"/>
        </a:spcBef>
        <a:buFont typeface="Arial" pitchFamily="34" charset="0"/>
        <a:buChar char="•"/>
        <a:defRPr sz="2081" kern="1200">
          <a:solidFill>
            <a:schemeClr val="tx1"/>
          </a:solidFill>
          <a:latin typeface="+mn-lt"/>
          <a:ea typeface="+mn-ea"/>
          <a:cs typeface="+mn-cs"/>
        </a:defRPr>
      </a:lvl6pPr>
      <a:lvl7pPr marL="3050547" indent="-234659" algn="l" defTabSz="938628" rtl="0" eaLnBrk="1" latinLnBrk="0" hangingPunct="1">
        <a:spcBef>
          <a:spcPct val="20000"/>
        </a:spcBef>
        <a:buFont typeface="Arial" pitchFamily="34" charset="0"/>
        <a:buChar char="•"/>
        <a:defRPr sz="2081" kern="1200">
          <a:solidFill>
            <a:schemeClr val="tx1"/>
          </a:solidFill>
          <a:latin typeface="+mn-lt"/>
          <a:ea typeface="+mn-ea"/>
          <a:cs typeface="+mn-cs"/>
        </a:defRPr>
      </a:lvl7pPr>
      <a:lvl8pPr marL="3519858" indent="-234659" algn="l" defTabSz="938628" rtl="0" eaLnBrk="1" latinLnBrk="0" hangingPunct="1">
        <a:spcBef>
          <a:spcPct val="20000"/>
        </a:spcBef>
        <a:buFont typeface="Arial" pitchFamily="34" charset="0"/>
        <a:buChar char="•"/>
        <a:defRPr sz="2081" kern="1200">
          <a:solidFill>
            <a:schemeClr val="tx1"/>
          </a:solidFill>
          <a:latin typeface="+mn-lt"/>
          <a:ea typeface="+mn-ea"/>
          <a:cs typeface="+mn-cs"/>
        </a:defRPr>
      </a:lvl8pPr>
      <a:lvl9pPr marL="3989173" indent="-234659" algn="l" defTabSz="938628" rtl="0" eaLnBrk="1" latinLnBrk="0" hangingPunct="1">
        <a:spcBef>
          <a:spcPct val="20000"/>
        </a:spcBef>
        <a:buFont typeface="Arial" pitchFamily="34" charset="0"/>
        <a:buChar char="•"/>
        <a:defRPr sz="20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3862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1pPr>
      <a:lvl2pPr marL="469312" algn="l" defTabSz="93862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2pPr>
      <a:lvl3pPr marL="938628" algn="l" defTabSz="93862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3pPr>
      <a:lvl4pPr marL="1407934" algn="l" defTabSz="93862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4pPr>
      <a:lvl5pPr marL="1877259" algn="l" defTabSz="93862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5pPr>
      <a:lvl6pPr marL="2346573" algn="l" defTabSz="93862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6pPr>
      <a:lvl7pPr marL="2815885" algn="l" defTabSz="93862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7pPr>
      <a:lvl8pPr marL="3285201" algn="l" defTabSz="93862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8pPr>
      <a:lvl9pPr marL="3754517" algn="l" defTabSz="938628" rtl="0" eaLnBrk="1" latinLnBrk="0" hangingPunct="1">
        <a:defRPr sz="18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L’évaluation</a:t>
            </a:r>
          </a:p>
        </p:txBody>
      </p:sp>
    </p:spTree>
    <p:extLst>
      <p:ext uri="{BB962C8B-B14F-4D97-AF65-F5344CB8AC3E}">
        <p14:creationId xmlns:p14="http://schemas.microsoft.com/office/powerpoint/2010/main" val="240537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types d’évaluation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681247"/>
              </p:ext>
            </p:extLst>
          </p:nvPr>
        </p:nvGraphicFramePr>
        <p:xfrm>
          <a:off x="673100" y="1355725"/>
          <a:ext cx="11061700" cy="4782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664">
                  <a:extLst>
                    <a:ext uri="{9D8B030D-6E8A-4147-A177-3AD203B41FA5}">
                      <a16:colId xmlns:a16="http://schemas.microsoft.com/office/drawing/2014/main" val="2906349221"/>
                    </a:ext>
                  </a:extLst>
                </a:gridCol>
                <a:gridCol w="1781336">
                  <a:extLst>
                    <a:ext uri="{9D8B030D-6E8A-4147-A177-3AD203B41FA5}">
                      <a16:colId xmlns:a16="http://schemas.microsoft.com/office/drawing/2014/main" val="3255611491"/>
                    </a:ext>
                  </a:extLst>
                </a:gridCol>
                <a:gridCol w="2153623">
                  <a:extLst>
                    <a:ext uri="{9D8B030D-6E8A-4147-A177-3AD203B41FA5}">
                      <a16:colId xmlns:a16="http://schemas.microsoft.com/office/drawing/2014/main" val="116775462"/>
                    </a:ext>
                  </a:extLst>
                </a:gridCol>
                <a:gridCol w="2405677">
                  <a:extLst>
                    <a:ext uri="{9D8B030D-6E8A-4147-A177-3AD203B41FA5}">
                      <a16:colId xmlns:a16="http://schemas.microsoft.com/office/drawing/2014/main" val="141355872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376485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Type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Quand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 qui/ Par qui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Pourquoi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Comment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49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Evaluation diagnostique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 début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Etudiant</a:t>
                      </a:r>
                    </a:p>
                    <a:p>
                      <a:pPr algn="r"/>
                      <a:r>
                        <a:rPr lang="fr-FR" dirty="0" smtClean="0"/>
                        <a:t>Enseignant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Bilan et perspectives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Test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33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Évaluation formative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Pendant le processus d’apprentissage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Enseignant</a:t>
                      </a:r>
                    </a:p>
                    <a:p>
                      <a:r>
                        <a:rPr lang="fr-FR" dirty="0" smtClean="0"/>
                        <a:t>Etudiant</a:t>
                      </a:r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Etudiants (les pairs)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Clarifier ses acquis Clarifier sa manière d’apprendre</a:t>
                      </a:r>
                    </a:p>
                    <a:p>
                      <a:r>
                        <a:rPr lang="fr-FR" dirty="0" smtClean="0"/>
                        <a:t>Développement</a:t>
                      </a:r>
                      <a:r>
                        <a:rPr lang="fr-FR" baseline="0" dirty="0" smtClean="0"/>
                        <a:t> personnel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Rétroactions visant à guider les apprentissages en vue d’assurer la progression de l’étudiant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29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Évaluation normative/ sommative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 la fin d’une séquence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Enseignant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Établir le niveau de qualité d’une performance à un moment donné, à partir d’un seuil, par une note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Rétroactions visant à expliquer à l’étudiant son résultat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017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623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formative : centrée sur l’étudiant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31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Aider l’étudiant à apprendre et à se développer</a:t>
            </a:r>
          </a:p>
          <a:p>
            <a:pPr lvl="1"/>
            <a:r>
              <a:rPr lang="fr-FR" dirty="0" smtClean="0"/>
              <a:t>Reconnaitre les difficultés et les surmonter</a:t>
            </a:r>
          </a:p>
          <a:p>
            <a:pPr lvl="1"/>
            <a:r>
              <a:rPr lang="fr-FR" dirty="0" smtClean="0"/>
              <a:t>Reconnaitre les points forts et les valoriser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4014" y="3820886"/>
            <a:ext cx="2024743" cy="1289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Définir les attentes objectifs et critères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3467099" y="3820886"/>
            <a:ext cx="2024743" cy="1289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Adapter les activités  en fonction des progrès</a:t>
            </a:r>
            <a:endParaRPr lang="fr-FR" sz="2000" dirty="0"/>
          </a:p>
        </p:txBody>
      </p:sp>
      <p:sp>
        <p:nvSpPr>
          <p:cNvPr id="7" name="Rectangle 6"/>
          <p:cNvSpPr/>
          <p:nvPr/>
        </p:nvSpPr>
        <p:spPr>
          <a:xfrm>
            <a:off x="5840184" y="3820886"/>
            <a:ext cx="2024743" cy="1289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Feedback réguliers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8213269" y="3820886"/>
            <a:ext cx="2024743" cy="1289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Ressources par les pairs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06136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sommative : note/ mesure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31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Vérifier si les objectifs d’apprentissages sont atteints</a:t>
            </a:r>
          </a:p>
          <a:p>
            <a:pPr lvl="1"/>
            <a:r>
              <a:rPr lang="fr-FR" dirty="0" smtClean="0"/>
              <a:t>Atteste du progrès</a:t>
            </a:r>
          </a:p>
          <a:p>
            <a:pPr lvl="1"/>
            <a:r>
              <a:rPr lang="fr-FR" dirty="0" smtClean="0"/>
              <a:t>Donne une certification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702129" y="4935222"/>
            <a:ext cx="10787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/>
              <a:t> </a:t>
            </a:r>
            <a:r>
              <a:rPr lang="fr-FR" sz="1600" dirty="0" smtClean="0"/>
              <a:t>‘L’évaluation </a:t>
            </a:r>
            <a:r>
              <a:rPr lang="fr-FR" sz="1600" dirty="0" smtClean="0"/>
              <a:t>formative doit être orientée vers la recherche des difficultés rencontrées, notamment en fonction de critères d’évaluation, et l’évaluation certificative doit montrer que c’est </a:t>
            </a:r>
            <a:r>
              <a:rPr lang="fr-FR" sz="1600" dirty="0" smtClean="0"/>
              <a:t>acquis.’ </a:t>
            </a:r>
            <a:r>
              <a:rPr lang="nl-NL" sz="1600" dirty="0" err="1" smtClean="0"/>
              <a:t>Citation</a:t>
            </a:r>
            <a:r>
              <a:rPr lang="nl-NL" sz="1600" dirty="0" smtClean="0"/>
              <a:t> </a:t>
            </a:r>
            <a:r>
              <a:rPr lang="nl-NL" sz="1600" dirty="0"/>
              <a:t>G. de </a:t>
            </a:r>
            <a:r>
              <a:rPr lang="nl-NL" sz="1600" dirty="0" err="1"/>
              <a:t>Landsheere</a:t>
            </a:r>
            <a:r>
              <a:rPr lang="nl-NL" sz="1600" dirty="0"/>
              <a:t> in G. Meyer, op. </a:t>
            </a:r>
            <a:r>
              <a:rPr lang="nl-NL" sz="1600" dirty="0" err="1"/>
              <a:t>cit</a:t>
            </a:r>
            <a:r>
              <a:rPr lang="nl-NL" sz="1600" dirty="0"/>
              <a:t>., p. 27</a:t>
            </a:r>
            <a:endParaRPr lang="fr-FR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48123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618" y="1371600"/>
            <a:ext cx="7035685" cy="481673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73495" y="6188338"/>
            <a:ext cx="109093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Didactique </a:t>
            </a:r>
            <a:r>
              <a:rPr lang="fr-FR" sz="1050" dirty="0" smtClean="0"/>
              <a:t>fonctionnelle 2007 </a:t>
            </a:r>
            <a:r>
              <a:rPr lang="fr-FR" sz="1050" dirty="0"/>
              <a:t>(9e éd</a:t>
            </a:r>
            <a:r>
              <a:rPr lang="fr-FR" sz="1050" dirty="0" smtClean="0"/>
              <a:t>.)M </a:t>
            </a:r>
            <a:r>
              <a:rPr lang="fr-FR" sz="1050" dirty="0" err="1" smtClean="0"/>
              <a:t>Minder</a:t>
            </a:r>
            <a:r>
              <a:rPr lang="fr-FR" sz="1050" dirty="0" smtClean="0"/>
              <a:t>- Chapitre </a:t>
            </a:r>
            <a:r>
              <a:rPr lang="fr-FR" sz="1050" dirty="0"/>
              <a:t>4. L’évaluation et la structuration des acquis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70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critères d’évaluation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Ils doivent être</a:t>
            </a:r>
          </a:p>
          <a:p>
            <a:r>
              <a:rPr lang="fr-FR" dirty="0" smtClean="0"/>
              <a:t>Pertinent : compétence maitrisée </a:t>
            </a:r>
          </a:p>
          <a:p>
            <a:r>
              <a:rPr lang="fr-FR" dirty="0" smtClean="0"/>
              <a:t>Indépendant : 1 élément évaluer</a:t>
            </a:r>
          </a:p>
          <a:p>
            <a:r>
              <a:rPr lang="fr-FR" dirty="0" smtClean="0"/>
              <a:t>Pondéré : importance et échelle différentes des critères </a:t>
            </a:r>
          </a:p>
          <a:p>
            <a:r>
              <a:rPr lang="fr-FR" dirty="0" smtClean="0"/>
              <a:t>Peu nombreux : sans doublon</a:t>
            </a:r>
          </a:p>
          <a:p>
            <a:pPr marL="0" indent="0">
              <a:buNone/>
            </a:pPr>
            <a:endParaRPr lang="fr-F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Une grille comme outil </a:t>
            </a:r>
            <a:r>
              <a:rPr lang="fr-FR" smtClean="0">
                <a:sym typeface="Wingdings" panose="05000000000000000000" pitchFamily="2" charset="2"/>
              </a:rPr>
              <a:t>critère par critère</a:t>
            </a:r>
            <a:endParaRPr lang="fr-FR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393877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Personnalisée 3">
      <a:dk1>
        <a:srgbClr val="000000"/>
      </a:dk1>
      <a:lt1>
        <a:srgbClr val="FFFFFF"/>
      </a:lt1>
      <a:dk2>
        <a:srgbClr val="5F259F"/>
      </a:dk2>
      <a:lt2>
        <a:srgbClr val="5C6670"/>
      </a:lt2>
      <a:accent1>
        <a:srgbClr val="5F259F"/>
      </a:accent1>
      <a:accent2>
        <a:srgbClr val="000000"/>
      </a:accent2>
      <a:accent3>
        <a:srgbClr val="001489"/>
      </a:accent3>
      <a:accent4>
        <a:srgbClr val="5F259F"/>
      </a:accent4>
      <a:accent5>
        <a:srgbClr val="000000"/>
      </a:accent5>
      <a:accent6>
        <a:srgbClr val="6D5047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73C0F54C-4FEF-4615-A29D-FCC4957D545B}" vid="{CA24BF50-244B-434C-9B6B-B48E02744EC3}"/>
    </a:ext>
  </a:extLst>
</a:theme>
</file>

<file path=ppt/theme/theme2.xml><?xml version="1.0" encoding="utf-8"?>
<a:theme xmlns:a="http://schemas.openxmlformats.org/drawingml/2006/main" name="1_Modèle Télécom Bretagne">
  <a:themeElements>
    <a:clrScheme name="Personnalisée 3">
      <a:dk1>
        <a:srgbClr val="000000"/>
      </a:dk1>
      <a:lt1>
        <a:srgbClr val="FFFFFF"/>
      </a:lt1>
      <a:dk2>
        <a:srgbClr val="5F259F"/>
      </a:dk2>
      <a:lt2>
        <a:srgbClr val="5C6670"/>
      </a:lt2>
      <a:accent1>
        <a:srgbClr val="5F259F"/>
      </a:accent1>
      <a:accent2>
        <a:srgbClr val="000000"/>
      </a:accent2>
      <a:accent3>
        <a:srgbClr val="001489"/>
      </a:accent3>
      <a:accent4>
        <a:srgbClr val="5F259F"/>
      </a:accent4>
      <a:accent5>
        <a:srgbClr val="000000"/>
      </a:accent5>
      <a:accent6>
        <a:srgbClr val="6D5047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745</TotalTime>
  <Words>280</Words>
  <Application>Microsoft Office PowerPoint</Application>
  <PresentationFormat>Grand écran</PresentationFormat>
  <Paragraphs>51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Wingdings</vt:lpstr>
      <vt:lpstr>Thème1</vt:lpstr>
      <vt:lpstr>1_Modèle Télécom Bretagne</vt:lpstr>
      <vt:lpstr>L’évaluation</vt:lpstr>
      <vt:lpstr>Les types d’évaluation</vt:lpstr>
      <vt:lpstr>Evaluation formative : centrée sur l’étudiant</vt:lpstr>
      <vt:lpstr>Evaluation sommative : note/ mesure</vt:lpstr>
      <vt:lpstr>Présentation PowerPoint</vt:lpstr>
      <vt:lpstr>Les critères d’évaluation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L’évaluation</dc:title>
  <dc:creator>RICHOU Karine</dc:creator>
  <cp:lastModifiedBy>RICHOU Karine</cp:lastModifiedBy>
  <cp:revision>21</cp:revision>
  <dcterms:created xsi:type="dcterms:W3CDTF">2018-03-19T08:30:06Z</dcterms:created>
  <dcterms:modified xsi:type="dcterms:W3CDTF">2018-04-11T09:22:44Z</dcterms:modified>
</cp:coreProperties>
</file>