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84" r:id="rId3"/>
    <p:sldId id="271" r:id="rId4"/>
    <p:sldId id="256" r:id="rId5"/>
    <p:sldId id="290" r:id="rId6"/>
    <p:sldId id="291" r:id="rId7"/>
    <p:sldId id="292" r:id="rId8"/>
    <p:sldId id="293" r:id="rId9"/>
    <p:sldId id="288" r:id="rId10"/>
    <p:sldId id="289" r:id="rId11"/>
    <p:sldId id="285" r:id="rId12"/>
    <p:sldId id="260" r:id="rId13"/>
    <p:sldId id="274" r:id="rId14"/>
    <p:sldId id="286" r:id="rId15"/>
    <p:sldId id="295" r:id="rId16"/>
    <p:sldId id="296" r:id="rId17"/>
    <p:sldId id="267" r:id="rId18"/>
    <p:sldId id="262" r:id="rId19"/>
    <p:sldId id="282" r:id="rId20"/>
    <p:sldId id="269" r:id="rId21"/>
    <p:sldId id="263" r:id="rId22"/>
    <p:sldId id="287" r:id="rId23"/>
    <p:sldId id="294" r:id="rId24"/>
    <p:sldId id="259" r:id="rId25"/>
    <p:sldId id="266" r:id="rId26"/>
    <p:sldId id="283" r:id="rId27"/>
    <p:sldId id="277" r:id="rId28"/>
    <p:sldId id="279"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46" d="100"/>
          <a:sy n="46" d="100"/>
        </p:scale>
        <p:origin x="60"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blayac\Documents\Mes%20dossiers\cours\ISMIN\GP%20Sciences%202A\cours\CM\exam2017\analyse%20statistique_Capteurs%20et%20Actionneurs.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blayac\Documents\Mes%20dossiers\cours\ISMIN\GP%20Sciences%202A\cours\CM\exam2017\analyse%20statistique_Capteurs%20et%20Actionneurs.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Feuil1!$B$1:$B$74</cx:f>
        <cx:lvl ptCount="74" formatCode="0,00">
          <cx:pt idx="0">7</cx:pt>
          <cx:pt idx="1">14</cx:pt>
          <cx:pt idx="2">7</cx:pt>
          <cx:pt idx="3">12</cx:pt>
          <cx:pt idx="4">11</cx:pt>
          <cx:pt idx="5">8</cx:pt>
          <cx:pt idx="6">10</cx:pt>
          <cx:pt idx="7">8</cx:pt>
          <cx:pt idx="8">11</cx:pt>
          <cx:pt idx="9">6</cx:pt>
          <cx:pt idx="10">15</cx:pt>
          <cx:pt idx="11">12</cx:pt>
          <cx:pt idx="12">10</cx:pt>
          <cx:pt idx="13">13</cx:pt>
          <cx:pt idx="14">7</cx:pt>
          <cx:pt idx="15">9</cx:pt>
          <cx:pt idx="16">11</cx:pt>
          <cx:pt idx="17">11</cx:pt>
          <cx:pt idx="18">7</cx:pt>
          <cx:pt idx="19">12</cx:pt>
          <cx:pt idx="20">7</cx:pt>
          <cx:pt idx="21">13</cx:pt>
          <cx:pt idx="22">10</cx:pt>
          <cx:pt idx="23">11</cx:pt>
          <cx:pt idx="24">12</cx:pt>
          <cx:pt idx="25">11</cx:pt>
          <cx:pt idx="26">10</cx:pt>
          <cx:pt idx="27">6</cx:pt>
          <cx:pt idx="28">4</cx:pt>
          <cx:pt idx="29">14</cx:pt>
          <cx:pt idx="30">8</cx:pt>
          <cx:pt idx="31">9</cx:pt>
          <cx:pt idx="32">10</cx:pt>
          <cx:pt idx="33">5</cx:pt>
          <cx:pt idx="34">8</cx:pt>
          <cx:pt idx="35">8</cx:pt>
          <cx:pt idx="36">9</cx:pt>
          <cx:pt idx="37">7</cx:pt>
          <cx:pt idx="38">8</cx:pt>
          <cx:pt idx="39">5</cx:pt>
          <cx:pt idx="40">12</cx:pt>
          <cx:pt idx="41">8</cx:pt>
          <cx:pt idx="42">9</cx:pt>
          <cx:pt idx="43">9</cx:pt>
          <cx:pt idx="44">9</cx:pt>
          <cx:pt idx="45">4</cx:pt>
          <cx:pt idx="46">10</cx:pt>
          <cx:pt idx="47">5</cx:pt>
          <cx:pt idx="48">10</cx:pt>
          <cx:pt idx="49">13</cx:pt>
          <cx:pt idx="50">11</cx:pt>
          <cx:pt idx="51">15</cx:pt>
          <cx:pt idx="52">10</cx:pt>
          <cx:pt idx="53">14</cx:pt>
          <cx:pt idx="54">12</cx:pt>
          <cx:pt idx="55">9</cx:pt>
          <cx:pt idx="56">11</cx:pt>
          <cx:pt idx="57">14</cx:pt>
          <cx:pt idx="58">12</cx:pt>
          <cx:pt idx="59">14</cx:pt>
          <cx:pt idx="60">11</cx:pt>
          <cx:pt idx="61">11</cx:pt>
          <cx:pt idx="62">8</cx:pt>
          <cx:pt idx="63">9</cx:pt>
          <cx:pt idx="64">6</cx:pt>
          <cx:pt idx="65">12</cx:pt>
          <cx:pt idx="66">8</cx:pt>
          <cx:pt idx="67">5</cx:pt>
          <cx:pt idx="68">6</cx:pt>
          <cx:pt idx="69">16</cx:pt>
          <cx:pt idx="70">10</cx:pt>
          <cx:pt idx="71">14</cx:pt>
          <cx:pt idx="72">13</cx:pt>
          <cx:pt idx="73">13</cx:pt>
        </cx:lvl>
      </cx:numDim>
    </cx:data>
  </cx:chartData>
  <cx:chart>
    <cx:title pos="t" align="ctr" overlay="0">
      <cx:tx>
        <cx:rich>
          <a:bodyPr spcFirstLastPara="1" vertOverflow="ellipsis" wrap="square" lIns="0" tIns="0" rIns="0" bIns="0" anchor="ctr" anchorCtr="1"/>
          <a:lstStyle/>
          <a:p>
            <a:pPr algn="ctr">
              <a:defRPr/>
            </a:pPr>
            <a:r>
              <a:rPr lang="fr-FR"/>
              <a:t>Distribution initiale</a:t>
            </a:r>
          </a:p>
        </cx:rich>
      </cx:tx>
    </cx:title>
    <cx:plotArea>
      <cx:plotAreaRegion>
        <cx:series layoutId="clusteredColumn" uniqueId="{0514F755-8A2B-43BE-88D8-B77CBA30C275}">
          <cx:spPr>
            <a:solidFill>
              <a:schemeClr val="accent4">
                <a:alpha val="40000"/>
              </a:schemeClr>
            </a:solidFill>
          </cx:spPr>
          <cx:dataId val="0"/>
          <cx:layoutPr>
            <cx:binning intervalClosed="r">
              <cx:binCount val="10"/>
            </cx:binning>
          </cx:layoutPr>
        </cx:series>
      </cx:plotAreaRegion>
      <cx:axis id="0">
        <cx:catScaling gapWidth="0.300000012"/>
        <cx:tickLabels/>
      </cx:axis>
      <cx:axis id="1">
        <cx:valScaling/>
        <cx:majorGridlines>
          <cx:spPr>
            <a:ln>
              <a:noFill/>
            </a:ln>
          </cx:spPr>
        </cx:majorGridlines>
        <cx:tickLabels/>
      </cx:axis>
    </cx:plotArea>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Feuil1!$D$1:$D$74</cx:f>
        <cx:lvl ptCount="74" formatCode="Standard">
          <cx:pt idx="0">10</cx:pt>
          <cx:pt idx="1">14</cx:pt>
          <cx:pt idx="2">14</cx:pt>
          <cx:pt idx="3">12</cx:pt>
          <cx:pt idx="4">11</cx:pt>
          <cx:pt idx="5">12</cx:pt>
          <cx:pt idx="6">10</cx:pt>
          <cx:pt idx="7">16</cx:pt>
          <cx:pt idx="8">11</cx:pt>
          <cx:pt idx="9">10</cx:pt>
          <cx:pt idx="10">15</cx:pt>
          <cx:pt idx="11">12</cx:pt>
          <cx:pt idx="12">10</cx:pt>
          <cx:pt idx="13">13</cx:pt>
          <cx:pt idx="14">13</cx:pt>
          <cx:pt idx="15">9</cx:pt>
          <cx:pt idx="16">11</cx:pt>
          <cx:pt idx="17">11</cx:pt>
          <cx:pt idx="18">9</cx:pt>
          <cx:pt idx="19">12</cx:pt>
          <cx:pt idx="20">7</cx:pt>
          <cx:pt idx="21">13</cx:pt>
          <cx:pt idx="22">10</cx:pt>
          <cx:pt idx="23">11</cx:pt>
          <cx:pt idx="24">12</cx:pt>
          <cx:pt idx="25">11</cx:pt>
          <cx:pt idx="26">10</cx:pt>
          <cx:pt idx="27">12</cx:pt>
          <cx:pt idx="28">10</cx:pt>
          <cx:pt idx="29">14</cx:pt>
          <cx:pt idx="30">8</cx:pt>
          <cx:pt idx="31">11</cx:pt>
          <cx:pt idx="32">10</cx:pt>
          <cx:pt idx="33">5</cx:pt>
          <cx:pt idx="34">8</cx:pt>
          <cx:pt idx="35">8</cx:pt>
          <cx:pt idx="36">9</cx:pt>
          <cx:pt idx="37">10</cx:pt>
          <cx:pt idx="38">15</cx:pt>
          <cx:pt idx="39">9</cx:pt>
          <cx:pt idx="40">12</cx:pt>
          <cx:pt idx="41">8</cx:pt>
          <cx:pt idx="42">9</cx:pt>
          <cx:pt idx="43">12</cx:pt>
          <cx:pt idx="44">13</cx:pt>
          <cx:pt idx="45">10</cx:pt>
          <cx:pt idx="46">10</cx:pt>
          <cx:pt idx="47">9</cx:pt>
          <cx:pt idx="48">10</cx:pt>
          <cx:pt idx="49">13</cx:pt>
          <cx:pt idx="50">11</cx:pt>
          <cx:pt idx="51">15</cx:pt>
          <cx:pt idx="52">10</cx:pt>
          <cx:pt idx="53">14</cx:pt>
          <cx:pt idx="54">12</cx:pt>
          <cx:pt idx="55">9</cx:pt>
          <cx:pt idx="56">11</cx:pt>
          <cx:pt idx="57">14</cx:pt>
          <cx:pt idx="58">12</cx:pt>
          <cx:pt idx="59">14</cx:pt>
          <cx:pt idx="60">11</cx:pt>
          <cx:pt idx="61">11</cx:pt>
          <cx:pt idx="62">13</cx:pt>
          <cx:pt idx="63">9</cx:pt>
          <cx:pt idx="64">12</cx:pt>
          <cx:pt idx="65">12</cx:pt>
          <cx:pt idx="66">15</cx:pt>
          <cx:pt idx="67">11</cx:pt>
          <cx:pt idx="68">12</cx:pt>
          <cx:pt idx="69">16</cx:pt>
          <cx:pt idx="70">10</cx:pt>
          <cx:pt idx="71">14</cx:pt>
          <cx:pt idx="72">13</cx:pt>
          <cx:pt idx="73">13</cx:pt>
        </cx:lvl>
      </cx:numDim>
    </cx:data>
  </cx:chartData>
  <cx:chart>
    <cx:title pos="t" align="ctr" overlay="0">
      <cx:tx>
        <cx:rich>
          <a:bodyPr spcFirstLastPara="1" vertOverflow="ellipsis" wrap="square" lIns="0" tIns="0" rIns="0" bIns="0" anchor="ctr" anchorCtr="1"/>
          <a:lstStyle/>
          <a:p>
            <a:pPr algn="ctr">
              <a:defRPr/>
            </a:pPr>
            <a:r>
              <a:rPr lang="fr-FR"/>
              <a:t>Distribution apres rattrapage</a:t>
            </a:r>
          </a:p>
          <a:p>
            <a:pPr algn="ctr">
              <a:defRPr/>
            </a:pPr>
            <a:endParaRPr lang="fr-FR"/>
          </a:p>
        </cx:rich>
      </cx:tx>
      <cx:spPr>
        <a:solidFill>
          <a:schemeClr val="bg1"/>
        </a:solidFill>
      </cx:spPr>
    </cx:title>
    <cx:plotArea>
      <cx:plotAreaRegion>
        <cx:series layoutId="clusteredColumn" uniqueId="{8374B8BD-E2BA-4ED2-B9CB-9871FED8689F}">
          <cx:spPr>
            <a:solidFill>
              <a:schemeClr val="accent2">
                <a:alpha val="30000"/>
              </a:schemeClr>
            </a:solidFill>
          </cx:spPr>
          <cx:dataId val="0"/>
          <cx:layoutPr>
            <cx:binning intervalClosed="r">
              <cx:binCount val="10"/>
            </cx:binning>
          </cx:layoutPr>
        </cx:series>
      </cx:plotAreaRegion>
      <cx:axis id="0">
        <cx:catScaling gapWidth="0.300000012"/>
        <cx:tickLabels/>
      </cx:axis>
      <cx:axis id="1">
        <cx:valScaling max="18"/>
        <cx:majorGridlines>
          <cx:spPr>
            <a:ln>
              <a:noFill/>
            </a:ln>
          </cx:spPr>
        </cx:majorGridlines>
        <cx:tickLabels/>
      </cx:axis>
    </cx:plotArea>
  </cx:chart>
  <cx:spPr>
    <a:noFill/>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C5EB8EBE-D251-4DF9-A815-B2F582ABF2E4}" type="datetimeFigureOut">
              <a:rPr lang="fr-FR" smtClean="0"/>
              <a:t>04/04/2018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1057F6-B6A2-4C85-A6B2-F2C9EAA3D5A3}" type="slidenum">
              <a:rPr lang="fr-FR" smtClean="0"/>
              <a:t>‹N°›</a:t>
            </a:fld>
            <a:endParaRPr lang="fr-FR"/>
          </a:p>
        </p:txBody>
      </p:sp>
    </p:spTree>
    <p:extLst>
      <p:ext uri="{BB962C8B-B14F-4D97-AF65-F5344CB8AC3E}">
        <p14:creationId xmlns:p14="http://schemas.microsoft.com/office/powerpoint/2010/main" val="163598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5EB8EBE-D251-4DF9-A815-B2F582ABF2E4}" type="datetimeFigureOut">
              <a:rPr lang="fr-FR" smtClean="0"/>
              <a:t>04/04/2018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1057F6-B6A2-4C85-A6B2-F2C9EAA3D5A3}" type="slidenum">
              <a:rPr lang="fr-FR" smtClean="0"/>
              <a:t>‹N°›</a:t>
            </a:fld>
            <a:endParaRPr lang="fr-FR"/>
          </a:p>
        </p:txBody>
      </p:sp>
    </p:spTree>
    <p:extLst>
      <p:ext uri="{BB962C8B-B14F-4D97-AF65-F5344CB8AC3E}">
        <p14:creationId xmlns:p14="http://schemas.microsoft.com/office/powerpoint/2010/main" val="68228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5EB8EBE-D251-4DF9-A815-B2F582ABF2E4}" type="datetimeFigureOut">
              <a:rPr lang="fr-FR" smtClean="0"/>
              <a:t>04/04/2018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1057F6-B6A2-4C85-A6B2-F2C9EAA3D5A3}" type="slidenum">
              <a:rPr lang="fr-FR" smtClean="0"/>
              <a:t>‹N°›</a:t>
            </a:fld>
            <a:endParaRPr lang="fr-FR"/>
          </a:p>
        </p:txBody>
      </p:sp>
    </p:spTree>
    <p:extLst>
      <p:ext uri="{BB962C8B-B14F-4D97-AF65-F5344CB8AC3E}">
        <p14:creationId xmlns:p14="http://schemas.microsoft.com/office/powerpoint/2010/main" val="1015612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St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600" b="0">
                <a:latin typeface="Segoe UI Light" pitchFamily="34" charset="0"/>
                <a:ea typeface="Segoe UI" pitchFamily="34" charset="0"/>
                <a:cs typeface="Segoe UI" pitchFamily="34" charset="0"/>
              </a:defRPr>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marL="342900" indent="-342900">
              <a:buClr>
                <a:srgbClr val="7030A0"/>
              </a:buClr>
              <a:buFont typeface="Wingdings" pitchFamily="2" charset="2"/>
              <a:buChar char="§"/>
              <a:defRPr>
                <a:latin typeface="Segoe UI Light" pitchFamily="34" charset="0"/>
              </a:defRPr>
            </a:lvl1pPr>
            <a:lvl2pPr marL="742950" indent="-285750">
              <a:buClr>
                <a:srgbClr val="7030A0"/>
              </a:buClr>
              <a:buFont typeface="Arial" pitchFamily="34" charset="0"/>
              <a:buChar char="•"/>
              <a:defRPr>
                <a:latin typeface="Segoe UI Light" pitchFamily="34" charset="0"/>
              </a:defRPr>
            </a:lvl2pPr>
            <a:lvl3pPr>
              <a:buClr>
                <a:srgbClr val="7030A0"/>
              </a:buClr>
              <a:defRPr>
                <a:latin typeface="Segoe UI Light" pitchFamily="34" charset="0"/>
              </a:defRPr>
            </a:lvl3pPr>
            <a:lvl4pPr marL="1600200" indent="-228600">
              <a:buClr>
                <a:srgbClr val="7030A0"/>
              </a:buClr>
              <a:buFont typeface="Arial" pitchFamily="34" charset="0"/>
              <a:buChar char="•"/>
              <a:defRPr>
                <a:latin typeface="Segoe UI Light" pitchFamily="34" charset="0"/>
              </a:defRPr>
            </a:lvl4pPr>
            <a:lvl5pPr marL="2057400" indent="-228600">
              <a:buClr>
                <a:srgbClr val="7030A0"/>
              </a:buClr>
              <a:buFont typeface="Arial" pitchFamily="34" charset="0"/>
              <a:buChar char="•"/>
              <a:defRPr>
                <a:latin typeface="Segoe UI Light"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r>
              <a:rPr lang="fr-FR" dirty="0" smtClean="0"/>
              <a:t>09/01/2017</a:t>
            </a:r>
            <a:endParaRPr lang="fr-FR" dirty="0"/>
          </a:p>
        </p:txBody>
      </p:sp>
      <p:sp>
        <p:nvSpPr>
          <p:cNvPr id="5" name="Espace réservé du pied de page 4"/>
          <p:cNvSpPr>
            <a:spLocks noGrp="1"/>
          </p:cNvSpPr>
          <p:nvPr>
            <p:ph type="ftr" sz="quarter" idx="11"/>
          </p:nvPr>
        </p:nvSpPr>
        <p:spPr>
          <a:xfrm>
            <a:off x="3983766" y="6356351"/>
            <a:ext cx="4224469" cy="365125"/>
          </a:xfrm>
        </p:spPr>
        <p:txBody>
          <a:bodyPr/>
          <a:lstStyle/>
          <a:p>
            <a:r>
              <a:rPr lang="fr-FR" dirty="0" smtClean="0"/>
              <a:t>S. </a:t>
            </a:r>
            <a:r>
              <a:rPr lang="fr-FR" dirty="0" err="1" smtClean="0"/>
              <a:t>Blayac</a:t>
            </a:r>
            <a:r>
              <a:rPr lang="fr-FR" dirty="0" smtClean="0"/>
              <a:t> – Introduction PSM</a:t>
            </a:r>
            <a:endParaRPr lang="fr-FR" dirty="0"/>
          </a:p>
        </p:txBody>
      </p:sp>
      <p:sp>
        <p:nvSpPr>
          <p:cNvPr id="6" name="Espace réservé du numéro de diapositive 5"/>
          <p:cNvSpPr>
            <a:spLocks noGrp="1"/>
          </p:cNvSpPr>
          <p:nvPr>
            <p:ph type="sldNum" sz="quarter" idx="12"/>
          </p:nvPr>
        </p:nvSpPr>
        <p:spPr/>
        <p:txBody>
          <a:bodyPr/>
          <a:lstStyle/>
          <a:p>
            <a:fld id="{78719F5A-4147-4FB0-A36F-E1A596C41F8F}" type="slidenum">
              <a:rPr lang="fr-FR" smtClean="0"/>
              <a:t>‹N°›</a:t>
            </a:fld>
            <a:endParaRPr lang="fr-FR"/>
          </a:p>
        </p:txBody>
      </p:sp>
    </p:spTree>
    <p:extLst>
      <p:ext uri="{BB962C8B-B14F-4D97-AF65-F5344CB8AC3E}">
        <p14:creationId xmlns:p14="http://schemas.microsoft.com/office/powerpoint/2010/main" val="38858418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74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C5EB8EBE-D251-4DF9-A815-B2F582ABF2E4}" type="datetimeFigureOut">
              <a:rPr lang="fr-FR" smtClean="0"/>
              <a:t>04/04/2018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1057F6-B6A2-4C85-A6B2-F2C9EAA3D5A3}" type="slidenum">
              <a:rPr lang="fr-FR" smtClean="0"/>
              <a:t>‹N°›</a:t>
            </a:fld>
            <a:endParaRPr lang="fr-FR"/>
          </a:p>
        </p:txBody>
      </p:sp>
    </p:spTree>
    <p:extLst>
      <p:ext uri="{BB962C8B-B14F-4D97-AF65-F5344CB8AC3E}">
        <p14:creationId xmlns:p14="http://schemas.microsoft.com/office/powerpoint/2010/main" val="2245168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5EB8EBE-D251-4DF9-A815-B2F582ABF2E4}" type="datetimeFigureOut">
              <a:rPr lang="fr-FR" smtClean="0"/>
              <a:t>04/04/2018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1057F6-B6A2-4C85-A6B2-F2C9EAA3D5A3}" type="slidenum">
              <a:rPr lang="fr-FR" smtClean="0"/>
              <a:t>‹N°›</a:t>
            </a:fld>
            <a:endParaRPr lang="fr-FR"/>
          </a:p>
        </p:txBody>
      </p:sp>
    </p:spTree>
    <p:extLst>
      <p:ext uri="{BB962C8B-B14F-4D97-AF65-F5344CB8AC3E}">
        <p14:creationId xmlns:p14="http://schemas.microsoft.com/office/powerpoint/2010/main" val="332796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5EB8EBE-D251-4DF9-A815-B2F582ABF2E4}" type="datetimeFigureOut">
              <a:rPr lang="fr-FR" smtClean="0"/>
              <a:t>04/04/2018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D1057F6-B6A2-4C85-A6B2-F2C9EAA3D5A3}" type="slidenum">
              <a:rPr lang="fr-FR" smtClean="0"/>
              <a:t>‹N°›</a:t>
            </a:fld>
            <a:endParaRPr lang="fr-FR"/>
          </a:p>
        </p:txBody>
      </p:sp>
    </p:spTree>
    <p:extLst>
      <p:ext uri="{BB962C8B-B14F-4D97-AF65-F5344CB8AC3E}">
        <p14:creationId xmlns:p14="http://schemas.microsoft.com/office/powerpoint/2010/main" val="344494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5EB8EBE-D251-4DF9-A815-B2F582ABF2E4}" type="datetimeFigureOut">
              <a:rPr lang="fr-FR" smtClean="0"/>
              <a:t>04/04/2018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D1057F6-B6A2-4C85-A6B2-F2C9EAA3D5A3}" type="slidenum">
              <a:rPr lang="fr-FR" smtClean="0"/>
              <a:t>‹N°›</a:t>
            </a:fld>
            <a:endParaRPr lang="fr-FR"/>
          </a:p>
        </p:txBody>
      </p:sp>
    </p:spTree>
    <p:extLst>
      <p:ext uri="{BB962C8B-B14F-4D97-AF65-F5344CB8AC3E}">
        <p14:creationId xmlns:p14="http://schemas.microsoft.com/office/powerpoint/2010/main" val="202221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5EB8EBE-D251-4DF9-A815-B2F582ABF2E4}" type="datetimeFigureOut">
              <a:rPr lang="fr-FR" smtClean="0"/>
              <a:t>04/04/2018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D1057F6-B6A2-4C85-A6B2-F2C9EAA3D5A3}" type="slidenum">
              <a:rPr lang="fr-FR" smtClean="0"/>
              <a:t>‹N°›</a:t>
            </a:fld>
            <a:endParaRPr lang="fr-FR"/>
          </a:p>
        </p:txBody>
      </p:sp>
    </p:spTree>
    <p:extLst>
      <p:ext uri="{BB962C8B-B14F-4D97-AF65-F5344CB8AC3E}">
        <p14:creationId xmlns:p14="http://schemas.microsoft.com/office/powerpoint/2010/main" val="208872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5EB8EBE-D251-4DF9-A815-B2F582ABF2E4}" type="datetimeFigureOut">
              <a:rPr lang="fr-FR" smtClean="0"/>
              <a:t>04/04/2018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1057F6-B6A2-4C85-A6B2-F2C9EAA3D5A3}" type="slidenum">
              <a:rPr lang="fr-FR" smtClean="0"/>
              <a:t>‹N°›</a:t>
            </a:fld>
            <a:endParaRPr lang="fr-FR"/>
          </a:p>
        </p:txBody>
      </p:sp>
    </p:spTree>
    <p:extLst>
      <p:ext uri="{BB962C8B-B14F-4D97-AF65-F5344CB8AC3E}">
        <p14:creationId xmlns:p14="http://schemas.microsoft.com/office/powerpoint/2010/main" val="386529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5EB8EBE-D251-4DF9-A815-B2F582ABF2E4}" type="datetimeFigureOut">
              <a:rPr lang="fr-FR" smtClean="0"/>
              <a:t>04/04/2018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1057F6-B6A2-4C85-A6B2-F2C9EAA3D5A3}" type="slidenum">
              <a:rPr lang="fr-FR" smtClean="0"/>
              <a:t>‹N°›</a:t>
            </a:fld>
            <a:endParaRPr lang="fr-FR"/>
          </a:p>
        </p:txBody>
      </p:sp>
    </p:spTree>
    <p:extLst>
      <p:ext uri="{BB962C8B-B14F-4D97-AF65-F5344CB8AC3E}">
        <p14:creationId xmlns:p14="http://schemas.microsoft.com/office/powerpoint/2010/main" val="147840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B8EBE-D251-4DF9-A815-B2F582ABF2E4}" type="datetimeFigureOut">
              <a:rPr lang="fr-FR" smtClean="0"/>
              <a:t>04/04/2018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057F6-B6A2-4C85-A6B2-F2C9EAA3D5A3}" type="slidenum">
              <a:rPr lang="fr-FR" smtClean="0"/>
              <a:t>‹N°›</a:t>
            </a:fld>
            <a:endParaRPr lang="fr-FR"/>
          </a:p>
        </p:txBody>
      </p:sp>
    </p:spTree>
    <p:extLst>
      <p:ext uri="{BB962C8B-B14F-4D97-AF65-F5344CB8AC3E}">
        <p14:creationId xmlns:p14="http://schemas.microsoft.com/office/powerpoint/2010/main" val="3948415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4/relationships/chartEx" Target="../charts/chartEx1.xml"/><Relationship Id="rId1" Type="http://schemas.openxmlformats.org/officeDocument/2006/relationships/slideLayout" Target="../slideLayouts/slideLayout2.xml"/><Relationship Id="rId5" Type="http://schemas.openxmlformats.org/officeDocument/2006/relationships/image" Target="../media/image31.png"/><Relationship Id="rId4" Type="http://schemas.microsoft.com/office/2014/relationships/chartEx" Target="../charts/chartEx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wmf"/><Relationship Id="rId5" Type="http://schemas.openxmlformats.org/officeDocument/2006/relationships/oleObject" Target="../embeddings/oleObject1.bin"/><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4.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6.wmf"/><Relationship Id="rId5" Type="http://schemas.openxmlformats.org/officeDocument/2006/relationships/oleObject" Target="../embeddings/oleObject2.bin"/><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0" y="292100"/>
            <a:ext cx="4629150" cy="6172200"/>
          </a:xfrm>
          <a:prstGeom prst="rect">
            <a:avLst/>
          </a:prstGeom>
        </p:spPr>
      </p:pic>
    </p:spTree>
    <p:extLst>
      <p:ext uri="{BB962C8B-B14F-4D97-AF65-F5344CB8AC3E}">
        <p14:creationId xmlns:p14="http://schemas.microsoft.com/office/powerpoint/2010/main" val="2124635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86579" y="434340"/>
            <a:ext cx="10072661" cy="6202965"/>
          </a:xfrm>
          <a:prstGeom prst="rect">
            <a:avLst/>
          </a:prstGeom>
        </p:spPr>
      </p:pic>
    </p:spTree>
    <p:extLst>
      <p:ext uri="{BB962C8B-B14F-4D97-AF65-F5344CB8AC3E}">
        <p14:creationId xmlns:p14="http://schemas.microsoft.com/office/powerpoint/2010/main" val="317254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979" y="0"/>
            <a:ext cx="1532021" cy="1985499"/>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430" y="3707166"/>
            <a:ext cx="2919665" cy="1251286"/>
          </a:xfrm>
          <a:prstGeom prst="rect">
            <a:avLst/>
          </a:prstGeom>
        </p:spPr>
      </p:pic>
      <p:sp>
        <p:nvSpPr>
          <p:cNvPr id="2" name="Forme libre 1"/>
          <p:cNvSpPr/>
          <p:nvPr/>
        </p:nvSpPr>
        <p:spPr>
          <a:xfrm>
            <a:off x="1657350" y="1877138"/>
            <a:ext cx="9124950" cy="4050713"/>
          </a:xfrm>
          <a:custGeom>
            <a:avLst/>
            <a:gdLst>
              <a:gd name="connsiteX0" fmla="*/ 0 w 9124950"/>
              <a:gd name="connsiteY0" fmla="*/ 1361362 h 4050713"/>
              <a:gd name="connsiteX1" fmla="*/ 742950 w 9124950"/>
              <a:gd name="connsiteY1" fmla="*/ 27862 h 4050713"/>
              <a:gd name="connsiteX2" fmla="*/ 3714750 w 9124950"/>
              <a:gd name="connsiteY2" fmla="*/ 751762 h 4050713"/>
              <a:gd name="connsiteX3" fmla="*/ 5810250 w 9124950"/>
              <a:gd name="connsiteY3" fmla="*/ 4009312 h 4050713"/>
              <a:gd name="connsiteX4" fmla="*/ 9124950 w 9124950"/>
              <a:gd name="connsiteY4" fmla="*/ 2294812 h 405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950" h="4050713">
                <a:moveTo>
                  <a:pt x="0" y="1361362"/>
                </a:moveTo>
                <a:cubicBezTo>
                  <a:pt x="61912" y="745412"/>
                  <a:pt x="123825" y="129462"/>
                  <a:pt x="742950" y="27862"/>
                </a:cubicBezTo>
                <a:cubicBezTo>
                  <a:pt x="1362075" y="-73738"/>
                  <a:pt x="2870200" y="88187"/>
                  <a:pt x="3714750" y="751762"/>
                </a:cubicBezTo>
                <a:cubicBezTo>
                  <a:pt x="4559300" y="1415337"/>
                  <a:pt x="4908550" y="3752137"/>
                  <a:pt x="5810250" y="4009312"/>
                </a:cubicBezTo>
                <a:cubicBezTo>
                  <a:pt x="6711950" y="4266487"/>
                  <a:pt x="7918450" y="3280649"/>
                  <a:pt x="9124950" y="22948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3535" y="965465"/>
            <a:ext cx="2446421" cy="1632768"/>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3795" y="2897172"/>
            <a:ext cx="2157663" cy="2157663"/>
          </a:xfrm>
          <a:prstGeom prst="rect">
            <a:avLst/>
          </a:prstGeom>
        </p:spPr>
      </p:pic>
      <p:pic>
        <p:nvPicPr>
          <p:cNvPr id="7" name="Image 6"/>
          <p:cNvPicPr>
            <a:picLocks noChangeAspect="1"/>
          </p:cNvPicPr>
          <p:nvPr/>
        </p:nvPicPr>
        <p:blipFill rotWithShape="1">
          <a:blip r:embed="rId6" cstate="print">
            <a:extLst>
              <a:ext uri="{28A0092B-C50C-407E-A947-70E740481C1C}">
                <a14:useLocalDpi xmlns:a14="http://schemas.microsoft.com/office/drawing/2010/main" val="0"/>
              </a:ext>
            </a:extLst>
          </a:blip>
          <a:srcRect l="9016" t="11944" r="8782" b="11944"/>
          <a:stretch/>
        </p:blipFill>
        <p:spPr>
          <a:xfrm>
            <a:off x="391964" y="2252522"/>
            <a:ext cx="2013284" cy="1864152"/>
          </a:xfrm>
          <a:prstGeom prst="rect">
            <a:avLst/>
          </a:prstGeom>
        </p:spPr>
      </p:pic>
      <p:pic>
        <p:nvPicPr>
          <p:cNvPr id="3" name="Image 2"/>
          <p:cNvPicPr>
            <a:picLocks noChangeAspect="1"/>
          </p:cNvPicPr>
          <p:nvPr/>
        </p:nvPicPr>
        <p:blipFill>
          <a:blip r:embed="rId7"/>
          <a:stretch>
            <a:fillRect/>
          </a:stretch>
        </p:blipFill>
        <p:spPr>
          <a:xfrm>
            <a:off x="478192" y="992749"/>
            <a:ext cx="1407758" cy="1261407"/>
          </a:xfrm>
          <a:prstGeom prst="rect">
            <a:avLst/>
          </a:prstGeom>
        </p:spPr>
      </p:pic>
    </p:spTree>
    <p:extLst>
      <p:ext uri="{BB962C8B-B14F-4D97-AF65-F5344CB8AC3E}">
        <p14:creationId xmlns:p14="http://schemas.microsoft.com/office/powerpoint/2010/main" val="1458068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8" y="427121"/>
            <a:ext cx="3895725" cy="5715000"/>
          </a:xfrm>
          <a:prstGeom prst="rect">
            <a:avLst/>
          </a:prstGeom>
        </p:spPr>
      </p:pic>
    </p:spTree>
    <p:extLst>
      <p:ext uri="{BB962C8B-B14F-4D97-AF65-F5344CB8AC3E}">
        <p14:creationId xmlns:p14="http://schemas.microsoft.com/office/powerpoint/2010/main" val="494985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0890" y="1177974"/>
            <a:ext cx="4044852" cy="4044852"/>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50" y="1720850"/>
            <a:ext cx="5969000" cy="3340100"/>
          </a:xfrm>
          <a:prstGeom prst="rect">
            <a:avLst/>
          </a:prstGeom>
        </p:spPr>
      </p:pic>
    </p:spTree>
    <p:extLst>
      <p:ext uri="{BB962C8B-B14F-4D97-AF65-F5344CB8AC3E}">
        <p14:creationId xmlns:p14="http://schemas.microsoft.com/office/powerpoint/2010/main" val="1451070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979" y="0"/>
            <a:ext cx="1532021" cy="1985499"/>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430" y="3707166"/>
            <a:ext cx="2919665" cy="1251286"/>
          </a:xfrm>
          <a:prstGeom prst="rect">
            <a:avLst/>
          </a:prstGeom>
        </p:spPr>
      </p:pic>
      <p:sp>
        <p:nvSpPr>
          <p:cNvPr id="2" name="Forme libre 1"/>
          <p:cNvSpPr/>
          <p:nvPr/>
        </p:nvSpPr>
        <p:spPr>
          <a:xfrm>
            <a:off x="1657350" y="1877138"/>
            <a:ext cx="9124950" cy="4050713"/>
          </a:xfrm>
          <a:custGeom>
            <a:avLst/>
            <a:gdLst>
              <a:gd name="connsiteX0" fmla="*/ 0 w 9124950"/>
              <a:gd name="connsiteY0" fmla="*/ 1361362 h 4050713"/>
              <a:gd name="connsiteX1" fmla="*/ 742950 w 9124950"/>
              <a:gd name="connsiteY1" fmla="*/ 27862 h 4050713"/>
              <a:gd name="connsiteX2" fmla="*/ 3714750 w 9124950"/>
              <a:gd name="connsiteY2" fmla="*/ 751762 h 4050713"/>
              <a:gd name="connsiteX3" fmla="*/ 5810250 w 9124950"/>
              <a:gd name="connsiteY3" fmla="*/ 4009312 h 4050713"/>
              <a:gd name="connsiteX4" fmla="*/ 9124950 w 9124950"/>
              <a:gd name="connsiteY4" fmla="*/ 2294812 h 405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950" h="4050713">
                <a:moveTo>
                  <a:pt x="0" y="1361362"/>
                </a:moveTo>
                <a:cubicBezTo>
                  <a:pt x="61912" y="745412"/>
                  <a:pt x="123825" y="129462"/>
                  <a:pt x="742950" y="27862"/>
                </a:cubicBezTo>
                <a:cubicBezTo>
                  <a:pt x="1362075" y="-73738"/>
                  <a:pt x="2870200" y="88187"/>
                  <a:pt x="3714750" y="751762"/>
                </a:cubicBezTo>
                <a:cubicBezTo>
                  <a:pt x="4559300" y="1415337"/>
                  <a:pt x="4908550" y="3752137"/>
                  <a:pt x="5810250" y="4009312"/>
                </a:cubicBezTo>
                <a:cubicBezTo>
                  <a:pt x="6711950" y="4266487"/>
                  <a:pt x="7918450" y="3280649"/>
                  <a:pt x="9124950" y="22948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3535" y="965465"/>
            <a:ext cx="2446421" cy="1632768"/>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3795" y="2897172"/>
            <a:ext cx="2157663" cy="2157663"/>
          </a:xfrm>
          <a:prstGeom prst="rect">
            <a:avLst/>
          </a:prstGeom>
        </p:spPr>
      </p:pic>
      <p:pic>
        <p:nvPicPr>
          <p:cNvPr id="7" name="Image 6"/>
          <p:cNvPicPr>
            <a:picLocks noChangeAspect="1"/>
          </p:cNvPicPr>
          <p:nvPr/>
        </p:nvPicPr>
        <p:blipFill rotWithShape="1">
          <a:blip r:embed="rId6" cstate="print">
            <a:extLst>
              <a:ext uri="{28A0092B-C50C-407E-A947-70E740481C1C}">
                <a14:useLocalDpi xmlns:a14="http://schemas.microsoft.com/office/drawing/2010/main" val="0"/>
              </a:ext>
            </a:extLst>
          </a:blip>
          <a:srcRect l="9016" t="11944" r="8782" b="11944"/>
          <a:stretch/>
        </p:blipFill>
        <p:spPr>
          <a:xfrm>
            <a:off x="391964" y="2252522"/>
            <a:ext cx="2013284" cy="1864152"/>
          </a:xfrm>
          <a:prstGeom prst="rect">
            <a:avLst/>
          </a:prstGeom>
        </p:spPr>
      </p:pic>
      <p:pic>
        <p:nvPicPr>
          <p:cNvPr id="9" name="Image 8"/>
          <p:cNvPicPr>
            <a:picLocks noChangeAspect="1"/>
          </p:cNvPicPr>
          <p:nvPr/>
        </p:nvPicPr>
        <p:blipFill>
          <a:blip r:embed="rId7"/>
          <a:stretch>
            <a:fillRect/>
          </a:stretch>
        </p:blipFill>
        <p:spPr>
          <a:xfrm>
            <a:off x="6079956" y="331421"/>
            <a:ext cx="1407758" cy="1261407"/>
          </a:xfrm>
          <a:prstGeom prst="rect">
            <a:avLst/>
          </a:prstGeom>
        </p:spPr>
      </p:pic>
    </p:spTree>
    <p:extLst>
      <p:ext uri="{BB962C8B-B14F-4D97-AF65-F5344CB8AC3E}">
        <p14:creationId xmlns:p14="http://schemas.microsoft.com/office/powerpoint/2010/main" val="4278853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260648"/>
            <a:ext cx="8229600" cy="1143000"/>
          </a:xfrm>
        </p:spPr>
        <p:txBody>
          <a:bodyPr>
            <a:noAutofit/>
          </a:bodyPr>
          <a:lstStyle/>
          <a:p>
            <a:pPr algn="l"/>
            <a:r>
              <a:rPr lang="fr-FR" dirty="0" smtClean="0"/>
              <a:t>Projet: Méthodologie POM </a:t>
            </a:r>
            <a:endParaRPr lang="fr-FR" dirty="0"/>
          </a:p>
        </p:txBody>
      </p:sp>
      <p:sp>
        <p:nvSpPr>
          <p:cNvPr id="4" name="Espace réservé de la date 3"/>
          <p:cNvSpPr>
            <a:spLocks noGrp="1"/>
          </p:cNvSpPr>
          <p:nvPr>
            <p:ph type="dt" sz="half" idx="10"/>
          </p:nvPr>
        </p:nvSpPr>
        <p:spPr>
          <a:xfrm>
            <a:off x="2018184" y="6356351"/>
            <a:ext cx="2133600" cy="365125"/>
          </a:xfrm>
        </p:spPr>
        <p:txBody>
          <a:bodyPr/>
          <a:lstStyle/>
          <a:p>
            <a:r>
              <a:rPr lang="fr-FR" dirty="0" smtClean="0"/>
              <a:t>15/01/2018</a:t>
            </a:r>
            <a:endParaRPr lang="fr-FR" dirty="0"/>
          </a:p>
        </p:txBody>
      </p:sp>
      <p:sp>
        <p:nvSpPr>
          <p:cNvPr id="5" name="Espace réservé du pied de page 4"/>
          <p:cNvSpPr>
            <a:spLocks noGrp="1"/>
          </p:cNvSpPr>
          <p:nvPr>
            <p:ph type="ftr" sz="quarter" idx="11"/>
          </p:nvPr>
        </p:nvSpPr>
        <p:spPr>
          <a:xfrm>
            <a:off x="4548808" y="6356351"/>
            <a:ext cx="3168352" cy="365125"/>
          </a:xfrm>
        </p:spPr>
        <p:txBody>
          <a:bodyPr/>
          <a:lstStyle/>
          <a:p>
            <a:r>
              <a:rPr lang="fr-FR" dirty="0" smtClean="0"/>
              <a:t>S. </a:t>
            </a:r>
            <a:r>
              <a:rPr lang="fr-FR" dirty="0" err="1" smtClean="0"/>
              <a:t>Blayac</a:t>
            </a:r>
            <a:r>
              <a:rPr lang="fr-FR" dirty="0" smtClean="0"/>
              <a:t> – Introduction PSM</a:t>
            </a:r>
            <a:endParaRPr lang="fr-FR" dirty="0"/>
          </a:p>
        </p:txBody>
      </p:sp>
      <p:sp>
        <p:nvSpPr>
          <p:cNvPr id="6" name="Espace réservé du numéro de diapositive 5"/>
          <p:cNvSpPr>
            <a:spLocks noGrp="1"/>
          </p:cNvSpPr>
          <p:nvPr>
            <p:ph type="sldNum" sz="quarter" idx="12"/>
          </p:nvPr>
        </p:nvSpPr>
        <p:spPr>
          <a:xfrm>
            <a:off x="7933184" y="6356351"/>
            <a:ext cx="539080" cy="365125"/>
          </a:xfrm>
        </p:spPr>
        <p:txBody>
          <a:bodyPr/>
          <a:lstStyle/>
          <a:p>
            <a:fld id="{78719F5A-4147-4FB0-A36F-E1A596C41F8F}" type="slidenum">
              <a:rPr lang="fr-FR" smtClean="0"/>
              <a:t>15</a:t>
            </a:fld>
            <a:endParaRPr lang="fr-FR"/>
          </a:p>
        </p:txBody>
      </p:sp>
      <p:sp>
        <p:nvSpPr>
          <p:cNvPr id="8" name="Rectangle 7"/>
          <p:cNvSpPr/>
          <p:nvPr/>
        </p:nvSpPr>
        <p:spPr>
          <a:xfrm>
            <a:off x="1847528" y="1894058"/>
            <a:ext cx="6192688" cy="3785652"/>
          </a:xfrm>
          <a:prstGeom prst="rect">
            <a:avLst/>
          </a:prstGeom>
        </p:spPr>
        <p:txBody>
          <a:bodyPr wrap="square">
            <a:spAutoFit/>
          </a:bodyPr>
          <a:lstStyle/>
          <a:p>
            <a:r>
              <a:rPr lang="fr-FR" sz="2400" u="sng" dirty="0">
                <a:latin typeface="Edwardian Script ITC" panose="030303020407070D0804" pitchFamily="66" charset="0"/>
              </a:rPr>
              <a:t>Problématique:</a:t>
            </a:r>
          </a:p>
          <a:p>
            <a:pPr marL="342900" indent="-342900">
              <a:buBlip>
                <a:blip r:embed="rId2"/>
              </a:buBlip>
            </a:pPr>
            <a:r>
              <a:rPr lang="fr-FR" sz="2400" dirty="0">
                <a:latin typeface="Edwardian Script ITC" panose="030303020407070D0804" pitchFamily="66" charset="0"/>
              </a:rPr>
              <a:t>Dans quel contexte je suis? </a:t>
            </a:r>
          </a:p>
          <a:p>
            <a:pPr marL="342900" indent="-342900">
              <a:buBlip>
                <a:blip r:embed="rId2"/>
              </a:buBlip>
            </a:pPr>
            <a:r>
              <a:rPr lang="fr-FR" sz="2400" dirty="0">
                <a:latin typeface="Edwardian Script ITC" panose="030303020407070D0804" pitchFamily="66" charset="0"/>
              </a:rPr>
              <a:t>Quelle question/problème se pose</a:t>
            </a:r>
          </a:p>
          <a:p>
            <a:r>
              <a:rPr lang="fr-FR" sz="2400" u="sng" dirty="0">
                <a:latin typeface="Edwardian Script ITC" panose="030303020407070D0804" pitchFamily="66" charset="0"/>
              </a:rPr>
              <a:t>Objectifs</a:t>
            </a:r>
          </a:p>
          <a:p>
            <a:pPr marL="342900" indent="-342900">
              <a:buBlip>
                <a:blip r:embed="rId2"/>
              </a:buBlip>
            </a:pPr>
            <a:r>
              <a:rPr lang="fr-FR" sz="2400" dirty="0">
                <a:latin typeface="Edwardian Script ITC" panose="030303020407070D0804" pitchFamily="66" charset="0"/>
              </a:rPr>
              <a:t>Etant donnée cette problématique, quel(s) objectif(s) </a:t>
            </a:r>
            <a:r>
              <a:rPr lang="fr-FR" sz="2400" u="sng" dirty="0">
                <a:latin typeface="Edwardian Script ITC" panose="030303020407070D0804" pitchFamily="66" charset="0"/>
              </a:rPr>
              <a:t>je </a:t>
            </a:r>
            <a:r>
              <a:rPr lang="fr-FR" sz="2400" dirty="0">
                <a:latin typeface="Edwardian Script ITC" panose="030303020407070D0804" pitchFamily="66" charset="0"/>
              </a:rPr>
              <a:t>me fixe?</a:t>
            </a:r>
          </a:p>
          <a:p>
            <a:r>
              <a:rPr lang="fr-FR" sz="2400" u="sng" dirty="0">
                <a:latin typeface="Edwardian Script ITC" panose="030303020407070D0804" pitchFamily="66" charset="0"/>
              </a:rPr>
              <a:t>Méthode</a:t>
            </a:r>
          </a:p>
          <a:p>
            <a:pPr marL="342900" indent="-342900">
              <a:buBlip>
                <a:blip r:embed="rId2"/>
              </a:buBlip>
            </a:pPr>
            <a:r>
              <a:rPr lang="fr-FR" sz="2400" dirty="0">
                <a:latin typeface="Edwardian Script ITC" panose="030303020407070D0804" pitchFamily="66" charset="0"/>
              </a:rPr>
              <a:t>Comment je vais m’y prendre pour atteindre cet objectif</a:t>
            </a:r>
          </a:p>
          <a:p>
            <a:pPr marL="342900" indent="-342900">
              <a:buBlip>
                <a:blip r:embed="rId2"/>
              </a:buBlip>
            </a:pPr>
            <a:r>
              <a:rPr lang="fr-FR" sz="2400" dirty="0">
                <a:latin typeface="Edwardian Script ITC" panose="030303020407070D0804" pitchFamily="66" charset="0"/>
              </a:rPr>
              <a:t>Quelles ressources vais-je utiliser</a:t>
            </a:r>
          </a:p>
          <a:p>
            <a:pPr marL="342900" indent="-342900">
              <a:buBlip>
                <a:blip r:embed="rId2"/>
              </a:buBlip>
            </a:pPr>
            <a:r>
              <a:rPr lang="fr-FR" sz="2400" dirty="0">
                <a:latin typeface="Edwardian Script ITC" panose="030303020407070D0804" pitchFamily="66" charset="0"/>
              </a:rPr>
              <a:t>Suivant quel planning?</a:t>
            </a:r>
          </a:p>
          <a:p>
            <a:endParaRPr lang="fr-FR" sz="2400" dirty="0">
              <a:latin typeface="Edwardian Script ITC" panose="030303020407070D0804" pitchFamily="66" charset="0"/>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2264" y="260648"/>
            <a:ext cx="1555284" cy="1547508"/>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5750" y="2358915"/>
            <a:ext cx="2808312" cy="3042169"/>
          </a:xfrm>
          <a:prstGeom prst="rect">
            <a:avLst/>
          </a:prstGeom>
        </p:spPr>
      </p:pic>
    </p:spTree>
    <p:extLst>
      <p:ext uri="{BB962C8B-B14F-4D97-AF65-F5344CB8AC3E}">
        <p14:creationId xmlns:p14="http://schemas.microsoft.com/office/powerpoint/2010/main" val="4107412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260648"/>
            <a:ext cx="8229600" cy="1143000"/>
          </a:xfrm>
        </p:spPr>
        <p:txBody>
          <a:bodyPr>
            <a:noAutofit/>
          </a:bodyPr>
          <a:lstStyle/>
          <a:p>
            <a:pPr algn="l"/>
            <a:r>
              <a:rPr lang="fr-FR" dirty="0" smtClean="0"/>
              <a:t>Rapports: Méthodologie Verre à cocktail </a:t>
            </a:r>
            <a:endParaRPr lang="fr-FR" dirty="0"/>
          </a:p>
        </p:txBody>
      </p:sp>
      <p:sp>
        <p:nvSpPr>
          <p:cNvPr id="4" name="Espace réservé de la date 3"/>
          <p:cNvSpPr>
            <a:spLocks noGrp="1"/>
          </p:cNvSpPr>
          <p:nvPr>
            <p:ph type="dt" sz="half" idx="10"/>
          </p:nvPr>
        </p:nvSpPr>
        <p:spPr>
          <a:xfrm>
            <a:off x="2018184" y="6356351"/>
            <a:ext cx="2133600" cy="365125"/>
          </a:xfrm>
        </p:spPr>
        <p:txBody>
          <a:bodyPr/>
          <a:lstStyle/>
          <a:p>
            <a:r>
              <a:rPr lang="fr-FR" dirty="0" smtClean="0"/>
              <a:t>09/01/2017</a:t>
            </a:r>
            <a:endParaRPr lang="fr-FR" dirty="0"/>
          </a:p>
        </p:txBody>
      </p:sp>
      <p:sp>
        <p:nvSpPr>
          <p:cNvPr id="5" name="Espace réservé du pied de page 4"/>
          <p:cNvSpPr>
            <a:spLocks noGrp="1"/>
          </p:cNvSpPr>
          <p:nvPr>
            <p:ph type="ftr" sz="quarter" idx="11"/>
          </p:nvPr>
        </p:nvSpPr>
        <p:spPr>
          <a:xfrm>
            <a:off x="4548808" y="6356351"/>
            <a:ext cx="3168352" cy="365125"/>
          </a:xfrm>
        </p:spPr>
        <p:txBody>
          <a:bodyPr/>
          <a:lstStyle/>
          <a:p>
            <a:r>
              <a:rPr lang="fr-FR" dirty="0" smtClean="0"/>
              <a:t>S. </a:t>
            </a:r>
            <a:r>
              <a:rPr lang="fr-FR" dirty="0" err="1" smtClean="0"/>
              <a:t>Blayac</a:t>
            </a:r>
            <a:r>
              <a:rPr lang="fr-FR" dirty="0" smtClean="0"/>
              <a:t> – Introduction PSM</a:t>
            </a:r>
            <a:endParaRPr lang="fr-FR" dirty="0"/>
          </a:p>
        </p:txBody>
      </p:sp>
      <p:sp>
        <p:nvSpPr>
          <p:cNvPr id="6" name="Espace réservé du numéro de diapositive 5"/>
          <p:cNvSpPr>
            <a:spLocks noGrp="1"/>
          </p:cNvSpPr>
          <p:nvPr>
            <p:ph type="sldNum" sz="quarter" idx="12"/>
          </p:nvPr>
        </p:nvSpPr>
        <p:spPr>
          <a:xfrm>
            <a:off x="7933184" y="6356351"/>
            <a:ext cx="539080" cy="365125"/>
          </a:xfrm>
        </p:spPr>
        <p:txBody>
          <a:bodyPr/>
          <a:lstStyle/>
          <a:p>
            <a:fld id="{78719F5A-4147-4FB0-A36F-E1A596C41F8F}" type="slidenum">
              <a:rPr lang="fr-FR" smtClean="0"/>
              <a:t>16</a:t>
            </a:fld>
            <a:endParaRPr lang="fr-FR"/>
          </a:p>
        </p:txBody>
      </p:sp>
      <p:grpSp>
        <p:nvGrpSpPr>
          <p:cNvPr id="13" name="Groupe 12"/>
          <p:cNvGrpSpPr/>
          <p:nvPr/>
        </p:nvGrpSpPr>
        <p:grpSpPr>
          <a:xfrm>
            <a:off x="3111951" y="1157181"/>
            <a:ext cx="6013648" cy="5174363"/>
            <a:chOff x="395536" y="1193159"/>
            <a:chExt cx="6013648" cy="5174363"/>
          </a:xfrm>
        </p:grpSpPr>
        <p:pic>
          <p:nvPicPr>
            <p:cNvPr id="3" name="Image 2"/>
            <p:cNvPicPr>
              <a:picLocks noChangeAspect="1"/>
            </p:cNvPicPr>
            <p:nvPr/>
          </p:nvPicPr>
          <p:blipFill>
            <a:blip r:embed="rId2"/>
            <a:stretch>
              <a:fillRect/>
            </a:stretch>
          </p:blipFill>
          <p:spPr>
            <a:xfrm>
              <a:off x="1308922" y="2624775"/>
              <a:ext cx="3888577" cy="3733610"/>
            </a:xfrm>
            <a:prstGeom prst="rect">
              <a:avLst/>
            </a:prstGeom>
          </p:spPr>
        </p:pic>
        <p:sp>
          <p:nvSpPr>
            <p:cNvPr id="8" name="Rectangle 7"/>
            <p:cNvSpPr/>
            <p:nvPr/>
          </p:nvSpPr>
          <p:spPr>
            <a:xfrm>
              <a:off x="395536" y="2911540"/>
              <a:ext cx="5324254" cy="1323439"/>
            </a:xfrm>
            <a:prstGeom prst="rect">
              <a:avLst/>
            </a:prstGeom>
          </p:spPr>
          <p:txBody>
            <a:bodyPr wrap="square">
              <a:spAutoFit/>
            </a:bodyPr>
            <a:lstStyle/>
            <a:p>
              <a:pPr algn="ctr"/>
              <a:r>
                <a:rPr lang="fr-FR" sz="2000" dirty="0">
                  <a:latin typeface="Edwardian Script ITC" panose="030303020407070D0804" pitchFamily="66" charset="0"/>
                </a:rPr>
                <a:t>Problématique</a:t>
              </a:r>
            </a:p>
            <a:p>
              <a:pPr algn="ctr"/>
              <a:r>
                <a:rPr lang="fr-FR" sz="2000" dirty="0">
                  <a:latin typeface="Edwardian Script ITC" panose="030303020407070D0804" pitchFamily="66" charset="0"/>
                </a:rPr>
                <a:t>Objectifs</a:t>
              </a:r>
            </a:p>
            <a:p>
              <a:pPr algn="ctr"/>
              <a:r>
                <a:rPr lang="fr-FR" sz="2000" dirty="0">
                  <a:latin typeface="Edwardian Script ITC" panose="030303020407070D0804" pitchFamily="66" charset="0"/>
                </a:rPr>
                <a:t>Méthode</a:t>
              </a:r>
            </a:p>
            <a:p>
              <a:endParaRPr lang="fr-FR" sz="2000" dirty="0">
                <a:latin typeface="Edwardian Script ITC" panose="030303020407070D0804" pitchFamily="66" charset="0"/>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1194" y="1193159"/>
              <a:ext cx="1337847" cy="1331158"/>
            </a:xfrm>
            <a:prstGeom prst="rect">
              <a:avLst/>
            </a:prstGeom>
          </p:spPr>
        </p:pic>
        <p:sp>
          <p:nvSpPr>
            <p:cNvPr id="7" name="Flèche vers le bas 6"/>
            <p:cNvSpPr/>
            <p:nvPr/>
          </p:nvSpPr>
          <p:spPr>
            <a:xfrm>
              <a:off x="3107026" y="2587989"/>
              <a:ext cx="146185" cy="2595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084930" y="4197731"/>
              <a:ext cx="5324254" cy="1938992"/>
            </a:xfrm>
            <a:prstGeom prst="rect">
              <a:avLst/>
            </a:prstGeom>
          </p:spPr>
          <p:txBody>
            <a:bodyPr wrap="square">
              <a:spAutoFit/>
            </a:bodyPr>
            <a:lstStyle/>
            <a:p>
              <a:pPr algn="ctr"/>
              <a:r>
                <a:rPr lang="fr-FR" sz="2000" dirty="0">
                  <a:latin typeface="Edwardian Script ITC" panose="030303020407070D0804" pitchFamily="66" charset="0"/>
                </a:rPr>
                <a:t>Point clé 1</a:t>
              </a:r>
            </a:p>
            <a:p>
              <a:pPr algn="ctr"/>
              <a:r>
                <a:rPr lang="fr-FR" sz="2000" dirty="0">
                  <a:latin typeface="Edwardian Script ITC" panose="030303020407070D0804" pitchFamily="66" charset="0"/>
                </a:rPr>
                <a:t>Point  clé 2</a:t>
              </a:r>
            </a:p>
            <a:p>
              <a:pPr algn="ctr"/>
              <a:r>
                <a:rPr lang="fr-FR" sz="2000" dirty="0">
                  <a:latin typeface="Edwardian Script ITC" panose="030303020407070D0804" pitchFamily="66" charset="0"/>
                </a:rPr>
                <a:t>Point clé 3</a:t>
              </a:r>
            </a:p>
            <a:p>
              <a:pPr algn="ctr"/>
              <a:r>
                <a:rPr lang="fr-FR" sz="2000" dirty="0">
                  <a:latin typeface="Edwardian Script ITC" panose="030303020407070D0804" pitchFamily="66" charset="0"/>
                </a:rPr>
                <a:t>.</a:t>
              </a:r>
            </a:p>
            <a:p>
              <a:pPr algn="ctr"/>
              <a:endParaRPr lang="fr-FR" sz="2000" dirty="0">
                <a:latin typeface="Edwardian Script ITC" panose="030303020407070D0804" pitchFamily="66" charset="0"/>
              </a:endParaRPr>
            </a:p>
            <a:p>
              <a:endParaRPr lang="fr-FR" sz="2000" dirty="0">
                <a:latin typeface="Edwardian Script ITC" panose="030303020407070D0804" pitchFamily="66" charset="0"/>
              </a:endParaRPr>
            </a:p>
          </p:txBody>
        </p:sp>
        <p:sp>
          <p:nvSpPr>
            <p:cNvPr id="11" name="Rectangle 10"/>
            <p:cNvSpPr/>
            <p:nvPr/>
          </p:nvSpPr>
          <p:spPr>
            <a:xfrm>
              <a:off x="3296542" y="5536525"/>
              <a:ext cx="1213794" cy="369332"/>
            </a:xfrm>
            <a:prstGeom prst="rect">
              <a:avLst/>
            </a:prstGeom>
          </p:spPr>
          <p:txBody>
            <a:bodyPr wrap="none">
              <a:spAutoFit/>
            </a:bodyPr>
            <a:lstStyle/>
            <a:p>
              <a:pPr algn="ctr"/>
              <a:r>
                <a:rPr lang="fr-FR" dirty="0">
                  <a:latin typeface="Edwardian Script ITC" panose="030303020407070D0804" pitchFamily="66" charset="0"/>
                </a:rPr>
                <a:t>Bilan point clés</a:t>
              </a:r>
            </a:p>
          </p:txBody>
        </p:sp>
        <p:sp>
          <p:nvSpPr>
            <p:cNvPr id="14" name="Rectangle 13"/>
            <p:cNvSpPr/>
            <p:nvPr/>
          </p:nvSpPr>
          <p:spPr>
            <a:xfrm>
              <a:off x="3910596" y="5721191"/>
              <a:ext cx="853119" cy="646331"/>
            </a:xfrm>
            <a:prstGeom prst="rect">
              <a:avLst/>
            </a:prstGeom>
          </p:spPr>
          <p:txBody>
            <a:bodyPr wrap="none">
              <a:spAutoFit/>
            </a:bodyPr>
            <a:lstStyle/>
            <a:p>
              <a:pPr algn="ctr"/>
              <a:r>
                <a:rPr lang="fr-FR" dirty="0">
                  <a:latin typeface="Edwardian Script ITC" panose="030303020407070D0804" pitchFamily="66" charset="0"/>
                </a:rPr>
                <a:t>Synthèse</a:t>
              </a:r>
            </a:p>
            <a:p>
              <a:pPr algn="ctr"/>
              <a:r>
                <a:rPr lang="fr-FR" dirty="0">
                  <a:latin typeface="Edwardian Script ITC" panose="030303020407070D0804" pitchFamily="66" charset="0"/>
                </a:rPr>
                <a:t>Ouverture</a:t>
              </a:r>
            </a:p>
          </p:txBody>
        </p:sp>
      </p:grpSp>
    </p:spTree>
    <p:extLst>
      <p:ext uri="{BB962C8B-B14F-4D97-AF65-F5344CB8AC3E}">
        <p14:creationId xmlns:p14="http://schemas.microsoft.com/office/powerpoint/2010/main" val="1903308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02" y="339811"/>
            <a:ext cx="3476237" cy="1922794"/>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777" y="2335630"/>
            <a:ext cx="1912913" cy="2071513"/>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9778" y="4590023"/>
            <a:ext cx="1170527" cy="1379713"/>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344939">
            <a:off x="5611540" y="856261"/>
            <a:ext cx="2566941" cy="2566941"/>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32429">
            <a:off x="8588364" y="770571"/>
            <a:ext cx="2566941" cy="2566941"/>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89183">
            <a:off x="7063099" y="3292889"/>
            <a:ext cx="2489050" cy="2489050"/>
          </a:xfrm>
          <a:prstGeom prst="rect">
            <a:avLst/>
          </a:prstGeom>
        </p:spPr>
      </p:pic>
    </p:spTree>
    <p:extLst>
      <p:ext uri="{BB962C8B-B14F-4D97-AF65-F5344CB8AC3E}">
        <p14:creationId xmlns:p14="http://schemas.microsoft.com/office/powerpoint/2010/main" val="3132419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7933184" y="6356351"/>
            <a:ext cx="539080" cy="365125"/>
          </a:xfrm>
        </p:spPr>
        <p:txBody>
          <a:bodyPr/>
          <a:lstStyle/>
          <a:p>
            <a:fld id="{78719F5A-4147-4FB0-A36F-E1A596C41F8F}" type="slidenum">
              <a:rPr lang="fr-FR" smtClean="0"/>
              <a:t>18</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726" y="1124531"/>
            <a:ext cx="5242100" cy="3832558"/>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055" y="204813"/>
            <a:ext cx="5327851" cy="6653187"/>
          </a:xfrm>
          <a:prstGeom prst="rect">
            <a:avLst/>
          </a:prstGeom>
        </p:spPr>
      </p:pic>
      <p:sp>
        <p:nvSpPr>
          <p:cNvPr id="7" name="Rectangle 6"/>
          <p:cNvSpPr/>
          <p:nvPr/>
        </p:nvSpPr>
        <p:spPr>
          <a:xfrm>
            <a:off x="7445841" y="1124531"/>
            <a:ext cx="3153362" cy="4524315"/>
          </a:xfrm>
          <a:prstGeom prst="rect">
            <a:avLst/>
          </a:prstGeom>
        </p:spPr>
        <p:txBody>
          <a:bodyPr wrap="square">
            <a:spAutoFit/>
          </a:bodyPr>
          <a:lstStyle/>
          <a:p>
            <a:r>
              <a:rPr lang="fr-FR" dirty="0">
                <a:latin typeface="Brush Script MT" panose="03060802040406070304" pitchFamily="66" charset="0"/>
              </a:rPr>
              <a:t>Bonjour </a:t>
            </a:r>
            <a:r>
              <a:rPr lang="fr-FR" dirty="0" smtClean="0">
                <a:latin typeface="Brush Script MT" panose="03060802040406070304" pitchFamily="66" charset="0"/>
              </a:rPr>
              <a:t>Monsieur,</a:t>
            </a:r>
            <a:endParaRPr lang="fr-FR" dirty="0">
              <a:latin typeface="Brush Script MT" panose="03060802040406070304" pitchFamily="66" charset="0"/>
            </a:endParaRPr>
          </a:p>
          <a:p>
            <a:r>
              <a:rPr lang="fr-FR" dirty="0">
                <a:solidFill>
                  <a:srgbClr val="FF0000"/>
                </a:solidFill>
                <a:latin typeface="Brush Script MT" panose="03060802040406070304" pitchFamily="66" charset="0"/>
              </a:rPr>
              <a:t>Mon ressenti sur l’équipe </a:t>
            </a:r>
            <a:r>
              <a:rPr lang="fr-FR" dirty="0" smtClean="0">
                <a:solidFill>
                  <a:srgbClr val="FF0000"/>
                </a:solidFill>
                <a:latin typeface="Brush Script MT" panose="03060802040406070304" pitchFamily="66" charset="0"/>
              </a:rPr>
              <a:t>est </a:t>
            </a:r>
            <a:r>
              <a:rPr lang="fr-FR" dirty="0">
                <a:solidFill>
                  <a:srgbClr val="FF0000"/>
                </a:solidFill>
                <a:latin typeface="Brush Script MT" panose="03060802040406070304" pitchFamily="66" charset="0"/>
              </a:rPr>
              <a:t>plus réservé qu’avec le groupe de l’an passé. </a:t>
            </a:r>
          </a:p>
          <a:p>
            <a:r>
              <a:rPr lang="fr-FR" dirty="0">
                <a:solidFill>
                  <a:srgbClr val="FF0000"/>
                </a:solidFill>
                <a:latin typeface="Brush Script MT" panose="03060802040406070304" pitchFamily="66" charset="0"/>
              </a:rPr>
              <a:t>Le groupe me semble assez hétérogène avec certaines très bonnes propositions techniques et d’autres moins.</a:t>
            </a:r>
            <a:r>
              <a:rPr lang="fr-FR" dirty="0">
                <a:latin typeface="Brush Script MT" panose="03060802040406070304" pitchFamily="66" charset="0"/>
              </a:rPr>
              <a:t> </a:t>
            </a:r>
          </a:p>
          <a:p>
            <a:r>
              <a:rPr lang="fr-FR" dirty="0">
                <a:solidFill>
                  <a:srgbClr val="FF0000"/>
                </a:solidFill>
                <a:latin typeface="Brush Script MT" panose="03060802040406070304" pitchFamily="66" charset="0"/>
              </a:rPr>
              <a:t>Les étudiants ont encore trop tendance à travailler en parallèle les uns des autres sans bien synthétiser leurs résultats.</a:t>
            </a:r>
            <a:r>
              <a:rPr lang="fr-FR" dirty="0">
                <a:latin typeface="Brush Script MT" panose="03060802040406070304" pitchFamily="66" charset="0"/>
              </a:rPr>
              <a:t> </a:t>
            </a:r>
          </a:p>
          <a:p>
            <a:r>
              <a:rPr lang="fr-FR" dirty="0">
                <a:latin typeface="Brush Script MT" panose="03060802040406070304" pitchFamily="66" charset="0"/>
              </a:rPr>
              <a:t>Ils font par contre preuve de disponibilité et de motivation sur un sujet difficile malgré les km qui nous séparent.</a:t>
            </a:r>
          </a:p>
          <a:p>
            <a:r>
              <a:rPr lang="fr-FR" dirty="0">
                <a:solidFill>
                  <a:srgbClr val="FF0000"/>
                </a:solidFill>
                <a:latin typeface="Brush Script MT" panose="03060802040406070304" pitchFamily="66" charset="0"/>
              </a:rPr>
              <a:t>À 6 semaines de la fin du projet, je les évalue dans la classe des B</a:t>
            </a:r>
            <a:r>
              <a:rPr lang="fr-FR" dirty="0">
                <a:latin typeface="Brush Script MT" panose="03060802040406070304" pitchFamily="66" charset="0"/>
              </a:rPr>
              <a:t> : aux attentes, satisfaisant = 13 </a:t>
            </a:r>
            <a:r>
              <a:rPr lang="fr-FR" dirty="0" smtClean="0">
                <a:latin typeface="Brush Script MT" panose="03060802040406070304" pitchFamily="66" charset="0"/>
              </a:rPr>
              <a:t>.</a:t>
            </a:r>
            <a:endParaRPr lang="fr-FR" dirty="0">
              <a:latin typeface="Brush Script MT" panose="03060802040406070304" pitchFamily="66" charset="0"/>
            </a:endParaRPr>
          </a:p>
        </p:txBody>
      </p:sp>
    </p:spTree>
    <p:extLst>
      <p:ext uri="{BB962C8B-B14F-4D97-AF65-F5344CB8AC3E}">
        <p14:creationId xmlns:p14="http://schemas.microsoft.com/office/powerpoint/2010/main" val="3477235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015" y="933434"/>
            <a:ext cx="4371499" cy="4371499"/>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9708" y="2798317"/>
            <a:ext cx="2519211" cy="2506616"/>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225" y="626606"/>
            <a:ext cx="4825162" cy="1809436"/>
          </a:xfrm>
          <a:prstGeom prst="rect">
            <a:avLst/>
          </a:prstGeom>
        </p:spPr>
      </p:pic>
    </p:spTree>
    <p:extLst>
      <p:ext uri="{BB962C8B-B14F-4D97-AF65-F5344CB8AC3E}">
        <p14:creationId xmlns:p14="http://schemas.microsoft.com/office/powerpoint/2010/main" val="1298818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687" y="857250"/>
            <a:ext cx="7428366" cy="4938713"/>
          </a:xfrm>
          <a:prstGeom prst="rect">
            <a:avLst/>
          </a:prstGeom>
        </p:spPr>
      </p:pic>
    </p:spTree>
    <p:extLst>
      <p:ext uri="{BB962C8B-B14F-4D97-AF65-F5344CB8AC3E}">
        <p14:creationId xmlns:p14="http://schemas.microsoft.com/office/powerpoint/2010/main" val="2654506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4294967295"/>
          </p:nvPr>
        </p:nvSpPr>
        <p:spPr>
          <a:xfrm>
            <a:off x="2018184" y="6356351"/>
            <a:ext cx="2133600" cy="365125"/>
          </a:xfrm>
        </p:spPr>
        <p:txBody>
          <a:bodyPr/>
          <a:lstStyle/>
          <a:p>
            <a:r>
              <a:rPr lang="fr-FR" dirty="0" smtClean="0"/>
              <a:t>15/01/2018</a:t>
            </a:r>
            <a:endParaRPr lang="fr-FR" dirty="0"/>
          </a:p>
        </p:txBody>
      </p:sp>
      <p:sp>
        <p:nvSpPr>
          <p:cNvPr id="5" name="Espace réservé du pied de page 4"/>
          <p:cNvSpPr>
            <a:spLocks noGrp="1"/>
          </p:cNvSpPr>
          <p:nvPr>
            <p:ph type="ftr" sz="quarter" idx="4294967295"/>
          </p:nvPr>
        </p:nvSpPr>
        <p:spPr>
          <a:xfrm>
            <a:off x="4548808" y="6356351"/>
            <a:ext cx="3168352" cy="365125"/>
          </a:xfrm>
        </p:spPr>
        <p:txBody>
          <a:bodyPr/>
          <a:lstStyle/>
          <a:p>
            <a:r>
              <a:rPr lang="fr-FR" dirty="0" smtClean="0"/>
              <a:t>S. </a:t>
            </a:r>
            <a:r>
              <a:rPr lang="fr-FR" dirty="0" err="1" smtClean="0"/>
              <a:t>Blayac</a:t>
            </a:r>
            <a:r>
              <a:rPr lang="fr-FR" dirty="0" smtClean="0"/>
              <a:t> – Introduction PSM</a:t>
            </a:r>
            <a:endParaRPr lang="fr-FR" dirty="0"/>
          </a:p>
        </p:txBody>
      </p:sp>
      <p:sp>
        <p:nvSpPr>
          <p:cNvPr id="6" name="Espace réservé du numéro de diapositive 5"/>
          <p:cNvSpPr>
            <a:spLocks noGrp="1"/>
          </p:cNvSpPr>
          <p:nvPr>
            <p:ph type="sldNum" sz="quarter" idx="4294967295"/>
          </p:nvPr>
        </p:nvSpPr>
        <p:spPr>
          <a:xfrm>
            <a:off x="7933184" y="6356351"/>
            <a:ext cx="539080" cy="365125"/>
          </a:xfrm>
        </p:spPr>
        <p:txBody>
          <a:bodyPr/>
          <a:lstStyle/>
          <a:p>
            <a:fld id="{78719F5A-4147-4FB0-A36F-E1A596C41F8F}" type="slidenum">
              <a:rPr lang="fr-FR" smtClean="0"/>
              <a:t>20</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100" y="1314155"/>
            <a:ext cx="7525800" cy="4229690"/>
          </a:xfrm>
          <a:prstGeom prst="rect">
            <a:avLst/>
          </a:prstGeom>
        </p:spPr>
      </p:pic>
    </p:spTree>
    <p:extLst>
      <p:ext uri="{BB962C8B-B14F-4D97-AF65-F5344CB8AC3E}">
        <p14:creationId xmlns:p14="http://schemas.microsoft.com/office/powerpoint/2010/main" val="1881133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7933184" y="6356351"/>
            <a:ext cx="539080" cy="365125"/>
          </a:xfrm>
        </p:spPr>
        <p:txBody>
          <a:bodyPr/>
          <a:lstStyle/>
          <a:p>
            <a:fld id="{78719F5A-4147-4FB0-A36F-E1A596C41F8F}" type="slidenum">
              <a:rPr lang="fr-FR" smtClean="0"/>
              <a:t>21</a:t>
            </a:fld>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378" y="1797441"/>
            <a:ext cx="2808312" cy="3042169"/>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156" y="1934577"/>
            <a:ext cx="3810000" cy="25400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1882" y="2162473"/>
            <a:ext cx="3504566" cy="2312104"/>
          </a:xfrm>
          <a:prstGeom prst="rect">
            <a:avLst/>
          </a:prstGeom>
        </p:spPr>
      </p:pic>
    </p:spTree>
    <p:extLst>
      <p:ext uri="{BB962C8B-B14F-4D97-AF65-F5344CB8AC3E}">
        <p14:creationId xmlns:p14="http://schemas.microsoft.com/office/powerpoint/2010/main" val="4243700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979" y="0"/>
            <a:ext cx="1532021" cy="1985499"/>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430" y="3707166"/>
            <a:ext cx="2919665" cy="1251286"/>
          </a:xfrm>
          <a:prstGeom prst="rect">
            <a:avLst/>
          </a:prstGeom>
        </p:spPr>
      </p:pic>
      <p:sp>
        <p:nvSpPr>
          <p:cNvPr id="2" name="Forme libre 1"/>
          <p:cNvSpPr/>
          <p:nvPr/>
        </p:nvSpPr>
        <p:spPr>
          <a:xfrm>
            <a:off x="1657350" y="1877138"/>
            <a:ext cx="9124950" cy="4050713"/>
          </a:xfrm>
          <a:custGeom>
            <a:avLst/>
            <a:gdLst>
              <a:gd name="connsiteX0" fmla="*/ 0 w 9124950"/>
              <a:gd name="connsiteY0" fmla="*/ 1361362 h 4050713"/>
              <a:gd name="connsiteX1" fmla="*/ 742950 w 9124950"/>
              <a:gd name="connsiteY1" fmla="*/ 27862 h 4050713"/>
              <a:gd name="connsiteX2" fmla="*/ 3714750 w 9124950"/>
              <a:gd name="connsiteY2" fmla="*/ 751762 h 4050713"/>
              <a:gd name="connsiteX3" fmla="*/ 5810250 w 9124950"/>
              <a:gd name="connsiteY3" fmla="*/ 4009312 h 4050713"/>
              <a:gd name="connsiteX4" fmla="*/ 9124950 w 9124950"/>
              <a:gd name="connsiteY4" fmla="*/ 2294812 h 405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950" h="4050713">
                <a:moveTo>
                  <a:pt x="0" y="1361362"/>
                </a:moveTo>
                <a:cubicBezTo>
                  <a:pt x="61912" y="745412"/>
                  <a:pt x="123825" y="129462"/>
                  <a:pt x="742950" y="27862"/>
                </a:cubicBezTo>
                <a:cubicBezTo>
                  <a:pt x="1362075" y="-73738"/>
                  <a:pt x="2870200" y="88187"/>
                  <a:pt x="3714750" y="751762"/>
                </a:cubicBezTo>
                <a:cubicBezTo>
                  <a:pt x="4559300" y="1415337"/>
                  <a:pt x="4908550" y="3752137"/>
                  <a:pt x="5810250" y="4009312"/>
                </a:cubicBezTo>
                <a:cubicBezTo>
                  <a:pt x="6711950" y="4266487"/>
                  <a:pt x="7918450" y="3280649"/>
                  <a:pt x="9124950" y="22948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3535" y="965465"/>
            <a:ext cx="2446421" cy="1632768"/>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3795" y="2897172"/>
            <a:ext cx="2157663" cy="2157663"/>
          </a:xfrm>
          <a:prstGeom prst="rect">
            <a:avLst/>
          </a:prstGeom>
        </p:spPr>
      </p:pic>
      <p:pic>
        <p:nvPicPr>
          <p:cNvPr id="7" name="Image 6"/>
          <p:cNvPicPr>
            <a:picLocks noChangeAspect="1"/>
          </p:cNvPicPr>
          <p:nvPr/>
        </p:nvPicPr>
        <p:blipFill rotWithShape="1">
          <a:blip r:embed="rId6" cstate="print">
            <a:extLst>
              <a:ext uri="{28A0092B-C50C-407E-A947-70E740481C1C}">
                <a14:useLocalDpi xmlns:a14="http://schemas.microsoft.com/office/drawing/2010/main" val="0"/>
              </a:ext>
            </a:extLst>
          </a:blip>
          <a:srcRect l="9016" t="11944" r="8782" b="11944"/>
          <a:stretch/>
        </p:blipFill>
        <p:spPr>
          <a:xfrm>
            <a:off x="391964" y="2252522"/>
            <a:ext cx="2013284" cy="1864152"/>
          </a:xfrm>
          <a:prstGeom prst="rect">
            <a:avLst/>
          </a:prstGeom>
        </p:spPr>
      </p:pic>
      <p:pic>
        <p:nvPicPr>
          <p:cNvPr id="9" name="Image 8"/>
          <p:cNvPicPr>
            <a:picLocks noChangeAspect="1"/>
          </p:cNvPicPr>
          <p:nvPr/>
        </p:nvPicPr>
        <p:blipFill>
          <a:blip r:embed="rId7"/>
          <a:stretch>
            <a:fillRect/>
          </a:stretch>
        </p:blipFill>
        <p:spPr>
          <a:xfrm>
            <a:off x="8575506" y="4167739"/>
            <a:ext cx="1407758" cy="1261407"/>
          </a:xfrm>
          <a:prstGeom prst="rect">
            <a:avLst/>
          </a:prstGeom>
        </p:spPr>
      </p:pic>
    </p:spTree>
    <p:extLst>
      <p:ext uri="{BB962C8B-B14F-4D97-AF65-F5344CB8AC3E}">
        <p14:creationId xmlns:p14="http://schemas.microsoft.com/office/powerpoint/2010/main" val="3648303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5519936" y="714762"/>
            <a:ext cx="5148064" cy="584776"/>
          </a:xfrm>
          <a:prstGeom prst="rect">
            <a:avLst/>
          </a:prstGeom>
          <a:noFill/>
        </p:spPr>
        <p:txBody>
          <a:bodyPr wrap="square" rtlCol="0">
            <a:spAutoFit/>
          </a:bodyPr>
          <a:lstStyle/>
          <a:p>
            <a:r>
              <a:rPr lang="fr-FR" sz="3200" b="1" dirty="0">
                <a:solidFill>
                  <a:srgbClr val="5F259F"/>
                </a:solidFill>
                <a:latin typeface="Klima Bold"/>
                <a:cs typeface="Klima Bold"/>
              </a:rPr>
              <a:t> </a:t>
            </a:r>
          </a:p>
        </p:txBody>
      </p:sp>
      <mc:AlternateContent xmlns:mc="http://schemas.openxmlformats.org/markup-compatibility/2006" xmlns:cx1="http://schemas.microsoft.com/office/drawing/2015/9/8/chartex">
        <mc:Choice Requires="cx1">
          <p:graphicFrame>
            <p:nvGraphicFramePr>
              <p:cNvPr id="5" name="Graphique 4"/>
              <p:cNvGraphicFramePr/>
              <p:nvPr>
                <p:extLst/>
              </p:nvPr>
            </p:nvGraphicFramePr>
            <p:xfrm>
              <a:off x="5735960" y="1628800"/>
              <a:ext cx="4572000" cy="27432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Graphique 4"/>
              <p:cNvPicPr>
                <a:picLocks noGrp="1" noRot="1" noChangeAspect="1" noMove="1" noResize="1" noEditPoints="1" noAdjustHandles="1" noChangeArrowheads="1" noChangeShapeType="1"/>
              </p:cNvPicPr>
              <p:nvPr/>
            </p:nvPicPr>
            <p:blipFill>
              <a:blip r:embed="rId3"/>
              <a:stretch>
                <a:fillRect/>
              </a:stretch>
            </p:blipFill>
            <p:spPr>
              <a:xfrm>
                <a:off x="5735960" y="1628800"/>
                <a:ext cx="4572000" cy="274320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6" name="Graphique 5"/>
              <p:cNvGraphicFramePr/>
              <p:nvPr>
                <p:extLst>
                  <p:ext uri="{D42A27DB-BD31-4B8C-83A1-F6EECF244321}">
                    <p14:modId xmlns:p14="http://schemas.microsoft.com/office/powerpoint/2010/main" val="3506988363"/>
                  </p:ext>
                </p:extLst>
              </p:nvPr>
            </p:nvGraphicFramePr>
            <p:xfrm>
              <a:off x="5629457" y="4233665"/>
              <a:ext cx="4592905" cy="2392527"/>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Graphique 5"/>
              <p:cNvPicPr>
                <a:picLocks noGrp="1" noRot="1" noChangeAspect="1" noMove="1" noResize="1" noEditPoints="1" noAdjustHandles="1" noChangeArrowheads="1" noChangeShapeType="1"/>
              </p:cNvPicPr>
              <p:nvPr/>
            </p:nvPicPr>
            <p:blipFill>
              <a:blip r:embed="rId5"/>
              <a:stretch>
                <a:fillRect/>
              </a:stretch>
            </p:blipFill>
            <p:spPr>
              <a:xfrm>
                <a:off x="5629457" y="4233665"/>
                <a:ext cx="4592905" cy="2392527"/>
              </a:xfrm>
              <a:prstGeom prst="rect">
                <a:avLst/>
              </a:prstGeom>
            </p:spPr>
          </p:pic>
        </mc:Fallback>
      </mc:AlternateContent>
      <p:sp>
        <p:nvSpPr>
          <p:cNvPr id="8" name="ZoneTexte 7"/>
          <p:cNvSpPr txBox="1">
            <a:spLocks noChangeArrowheads="1"/>
          </p:cNvSpPr>
          <p:nvPr/>
        </p:nvSpPr>
        <p:spPr bwMode="auto">
          <a:xfrm>
            <a:off x="1597009" y="2852937"/>
            <a:ext cx="4032448" cy="177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100">
                <a:solidFill>
                  <a:schemeClr val="bg1"/>
                </a:solidFill>
                <a:latin typeface="Arial" charset="0"/>
                <a:ea typeface="ＭＳ Ｐゴシック" charset="-128"/>
              </a:defRPr>
            </a:lvl1pPr>
            <a:lvl2pPr eaLnBrk="0" hangingPunct="0">
              <a:defRPr sz="2100">
                <a:solidFill>
                  <a:schemeClr val="bg1"/>
                </a:solidFill>
                <a:latin typeface="Arial" charset="0"/>
                <a:ea typeface="ＭＳ Ｐゴシック" charset="-128"/>
              </a:defRPr>
            </a:lvl2pPr>
            <a:lvl3pPr eaLnBrk="0" hangingPunct="0">
              <a:defRPr sz="2100">
                <a:solidFill>
                  <a:schemeClr val="bg1"/>
                </a:solidFill>
                <a:latin typeface="Arial" charset="0"/>
                <a:ea typeface="ＭＳ Ｐゴシック" charset="-128"/>
              </a:defRPr>
            </a:lvl3pPr>
            <a:lvl4pPr eaLnBrk="0" hangingPunct="0">
              <a:defRPr sz="2100">
                <a:solidFill>
                  <a:schemeClr val="bg1"/>
                </a:solidFill>
                <a:latin typeface="Arial" charset="0"/>
                <a:ea typeface="ＭＳ Ｐゴシック" charset="-128"/>
              </a:defRPr>
            </a:lvl4pPr>
            <a:lvl5pPr eaLnBrk="0" hangingPunct="0">
              <a:defRPr sz="2100">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defRPr sz="2100">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defRPr sz="2100">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defRPr sz="2100">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defRPr sz="2100">
                <a:solidFill>
                  <a:schemeClr val="bg1"/>
                </a:solidFill>
                <a:latin typeface="Arial" charset="0"/>
                <a:ea typeface="ＭＳ Ｐゴシック" charset="-128"/>
              </a:defRPr>
            </a:lvl9pPr>
          </a:lstStyle>
          <a:p>
            <a:pPr eaLnBrk="1" hangingPunct="1">
              <a:spcBef>
                <a:spcPts val="800"/>
              </a:spcBef>
              <a:buClr>
                <a:srgbClr val="00B0F0"/>
              </a:buClr>
              <a:buFont typeface="Wingdings" panose="05000000000000000000" pitchFamily="2" charset="2"/>
              <a:buChar char="§"/>
            </a:pPr>
            <a:r>
              <a:rPr lang="fr-FR" altLang="fr-FR" sz="1600" dirty="0">
                <a:solidFill>
                  <a:schemeClr val="tx1"/>
                </a:solidFill>
                <a:latin typeface="Segoe UI Light" panose="020B0502040204020203" pitchFamily="34" charset="0"/>
              </a:rPr>
              <a:t>Le but d’un cours n’est pas la note d’examen</a:t>
            </a:r>
          </a:p>
          <a:p>
            <a:pPr eaLnBrk="1" hangingPunct="1">
              <a:spcBef>
                <a:spcPts val="800"/>
              </a:spcBef>
              <a:buClr>
                <a:srgbClr val="00B0F0"/>
              </a:buClr>
              <a:buFont typeface="Wingdings" panose="05000000000000000000" pitchFamily="2" charset="2"/>
              <a:buChar char="§"/>
            </a:pPr>
            <a:r>
              <a:rPr lang="fr-FR" altLang="fr-FR" sz="1600" dirty="0">
                <a:solidFill>
                  <a:schemeClr val="tx1"/>
                </a:solidFill>
                <a:latin typeface="Segoe UI Light" panose="020B0502040204020203" pitchFamily="34" charset="0"/>
              </a:rPr>
              <a:t>La note traduit l’impact du cours sur un apprentissage</a:t>
            </a:r>
          </a:p>
          <a:p>
            <a:pPr eaLnBrk="1" hangingPunct="1">
              <a:spcBef>
                <a:spcPts val="800"/>
              </a:spcBef>
              <a:buClr>
                <a:srgbClr val="00B0F0"/>
              </a:buClr>
              <a:buFont typeface="Wingdings" panose="05000000000000000000" pitchFamily="2" charset="2"/>
              <a:buChar char="§"/>
            </a:pPr>
            <a:r>
              <a:rPr lang="fr-FR" altLang="fr-FR" sz="1600" dirty="0">
                <a:solidFill>
                  <a:schemeClr val="tx1"/>
                </a:solidFill>
                <a:latin typeface="Segoe UI Light" panose="020B0502040204020203" pitchFamily="34" charset="0"/>
              </a:rPr>
              <a:t>L’entrée dans l ’apprentissage est trop tardive, voire inexistante… </a:t>
            </a:r>
          </a:p>
        </p:txBody>
      </p:sp>
    </p:spTree>
    <p:extLst>
      <p:ext uri="{BB962C8B-B14F-4D97-AF65-F5344CB8AC3E}">
        <p14:creationId xmlns:p14="http://schemas.microsoft.com/office/powerpoint/2010/main" val="1300632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92085" cy="1929799"/>
          </a:xfrm>
          <a:prstGeom prst="rect">
            <a:avLst/>
          </a:prstGeom>
        </p:spPr>
      </p:pic>
      <p:pic>
        <p:nvPicPr>
          <p:cNvPr id="2" name="Image 1"/>
          <p:cNvPicPr>
            <a:picLocks noChangeAspect="1"/>
          </p:cNvPicPr>
          <p:nvPr/>
        </p:nvPicPr>
        <p:blipFill>
          <a:blip r:embed="rId3"/>
          <a:stretch>
            <a:fillRect/>
          </a:stretch>
        </p:blipFill>
        <p:spPr>
          <a:xfrm>
            <a:off x="2578417" y="2468513"/>
            <a:ext cx="7400925" cy="3552825"/>
          </a:xfrm>
          <a:prstGeom prst="rect">
            <a:avLst/>
          </a:prstGeom>
        </p:spPr>
      </p:pic>
    </p:spTree>
    <p:extLst>
      <p:ext uri="{BB962C8B-B14F-4D97-AF65-F5344CB8AC3E}">
        <p14:creationId xmlns:p14="http://schemas.microsoft.com/office/powerpoint/2010/main" val="1867647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2774013" y="2170870"/>
            <a:ext cx="4557931" cy="3216737"/>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382" y="2907704"/>
            <a:ext cx="2628900" cy="1743075"/>
          </a:xfrm>
          <a:prstGeom prst="rect">
            <a:avLst/>
          </a:prstGeom>
        </p:spPr>
      </p:pic>
      <p:graphicFrame>
        <p:nvGraphicFramePr>
          <p:cNvPr id="4" name="Objet 3"/>
          <p:cNvGraphicFramePr>
            <a:graphicFrameLocks noChangeAspect="1"/>
          </p:cNvGraphicFramePr>
          <p:nvPr>
            <p:extLst>
              <p:ext uri="{D42A27DB-BD31-4B8C-83A1-F6EECF244321}">
                <p14:modId xmlns:p14="http://schemas.microsoft.com/office/powerpoint/2010/main" val="470230182"/>
              </p:ext>
            </p:extLst>
          </p:nvPr>
        </p:nvGraphicFramePr>
        <p:xfrm>
          <a:off x="7287674" y="1892496"/>
          <a:ext cx="4735513" cy="3773487"/>
        </p:xfrm>
        <a:graphic>
          <a:graphicData uri="http://schemas.openxmlformats.org/presentationml/2006/ole">
            <mc:AlternateContent xmlns:mc="http://schemas.openxmlformats.org/markup-compatibility/2006">
              <mc:Choice xmlns:v="urn:schemas-microsoft-com:vml" Requires="v">
                <p:oleObj spid="_x0000_s1040" r:id="rId5" imgW="4735800" imgH="3772800" progId="">
                  <p:embed/>
                </p:oleObj>
              </mc:Choice>
              <mc:Fallback>
                <p:oleObj r:id="rId5" imgW="4735800" imgH="3772800" progId="">
                  <p:embed/>
                  <p:pic>
                    <p:nvPicPr>
                      <p:cNvPr id="0" name=""/>
                      <p:cNvPicPr/>
                      <p:nvPr/>
                    </p:nvPicPr>
                    <p:blipFill>
                      <a:blip r:embed="rId6"/>
                      <a:stretch>
                        <a:fillRect/>
                      </a:stretch>
                    </p:blipFill>
                    <p:spPr>
                      <a:xfrm>
                        <a:off x="7287674" y="1892496"/>
                        <a:ext cx="4735513" cy="3773487"/>
                      </a:xfrm>
                      <a:prstGeom prst="rect">
                        <a:avLst/>
                      </a:prstGeom>
                    </p:spPr>
                  </p:pic>
                </p:oleObj>
              </mc:Fallback>
            </mc:AlternateContent>
          </a:graphicData>
        </a:graphic>
      </p:graphicFrame>
    </p:spTree>
    <p:extLst>
      <p:ext uri="{BB962C8B-B14F-4D97-AF65-F5344CB8AC3E}">
        <p14:creationId xmlns:p14="http://schemas.microsoft.com/office/powerpoint/2010/main" val="259484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0" y="1157996"/>
            <a:ext cx="4557931" cy="3216737"/>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0366" y="4122514"/>
            <a:ext cx="2628900" cy="1743075"/>
          </a:xfrm>
          <a:prstGeom prst="rect">
            <a:avLst/>
          </a:prstGeom>
        </p:spPr>
      </p:pic>
      <p:graphicFrame>
        <p:nvGraphicFramePr>
          <p:cNvPr id="5" name="Objet 4"/>
          <p:cNvGraphicFramePr>
            <a:graphicFrameLocks noChangeAspect="1"/>
          </p:cNvGraphicFramePr>
          <p:nvPr>
            <p:extLst>
              <p:ext uri="{D42A27DB-BD31-4B8C-83A1-F6EECF244321}">
                <p14:modId xmlns:p14="http://schemas.microsoft.com/office/powerpoint/2010/main" val="3371372900"/>
              </p:ext>
            </p:extLst>
          </p:nvPr>
        </p:nvGraphicFramePr>
        <p:xfrm>
          <a:off x="7071684" y="3107309"/>
          <a:ext cx="4735513" cy="3773487"/>
        </p:xfrm>
        <a:graphic>
          <a:graphicData uri="http://schemas.openxmlformats.org/presentationml/2006/ole">
            <mc:AlternateContent xmlns:mc="http://schemas.openxmlformats.org/markup-compatibility/2006">
              <mc:Choice xmlns:v="urn:schemas-microsoft-com:vml" Requires="v">
                <p:oleObj spid="_x0000_s2077" r:id="rId5" imgW="4735800" imgH="3772800" progId="">
                  <p:embed/>
                </p:oleObj>
              </mc:Choice>
              <mc:Fallback>
                <p:oleObj r:id="rId5" imgW="4735800" imgH="3772800" progId="">
                  <p:embed/>
                  <p:pic>
                    <p:nvPicPr>
                      <p:cNvPr id="0" name=""/>
                      <p:cNvPicPr/>
                      <p:nvPr/>
                    </p:nvPicPr>
                    <p:blipFill>
                      <a:blip r:embed="rId6"/>
                      <a:stretch>
                        <a:fillRect/>
                      </a:stretch>
                    </p:blipFill>
                    <p:spPr>
                      <a:xfrm>
                        <a:off x="7071684" y="3107309"/>
                        <a:ext cx="4735513" cy="3773487"/>
                      </a:xfrm>
                      <a:prstGeom prst="rect">
                        <a:avLst/>
                      </a:prstGeom>
                    </p:spPr>
                  </p:pic>
                </p:oleObj>
              </mc:Fallback>
            </mc:AlternateContent>
          </a:graphicData>
        </a:graphic>
      </p:graphicFrame>
      <p:graphicFrame>
        <p:nvGraphicFramePr>
          <p:cNvPr id="8" name="Objet 7"/>
          <p:cNvGraphicFramePr>
            <a:graphicFrameLocks noChangeAspect="1"/>
          </p:cNvGraphicFramePr>
          <p:nvPr>
            <p:extLst>
              <p:ext uri="{D42A27DB-BD31-4B8C-83A1-F6EECF244321}">
                <p14:modId xmlns:p14="http://schemas.microsoft.com/office/powerpoint/2010/main" val="3286738974"/>
              </p:ext>
            </p:extLst>
          </p:nvPr>
        </p:nvGraphicFramePr>
        <p:xfrm>
          <a:off x="7009249" y="-78976"/>
          <a:ext cx="4735513" cy="3773487"/>
        </p:xfrm>
        <a:graphic>
          <a:graphicData uri="http://schemas.openxmlformats.org/presentationml/2006/ole">
            <mc:AlternateContent xmlns:mc="http://schemas.openxmlformats.org/markup-compatibility/2006">
              <mc:Choice xmlns:v="urn:schemas-microsoft-com:vml" Requires="v">
                <p:oleObj spid="_x0000_s2078" r:id="rId7" imgW="4735800" imgH="3772800" progId="">
                  <p:embed/>
                </p:oleObj>
              </mc:Choice>
              <mc:Fallback>
                <p:oleObj r:id="rId7" imgW="4735800" imgH="3772800" progId="">
                  <p:embed/>
                  <p:pic>
                    <p:nvPicPr>
                      <p:cNvPr id="4" name="Objet 3"/>
                      <p:cNvPicPr/>
                      <p:nvPr/>
                    </p:nvPicPr>
                    <p:blipFill>
                      <a:blip r:embed="rId8"/>
                      <a:stretch>
                        <a:fillRect/>
                      </a:stretch>
                    </p:blipFill>
                    <p:spPr>
                      <a:xfrm>
                        <a:off x="7009249" y="-78976"/>
                        <a:ext cx="4735513" cy="3773487"/>
                      </a:xfrm>
                      <a:prstGeom prst="rect">
                        <a:avLst/>
                      </a:prstGeom>
                    </p:spPr>
                  </p:pic>
                </p:oleObj>
              </mc:Fallback>
            </mc:AlternateContent>
          </a:graphicData>
        </a:graphic>
      </p:graphicFrame>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784" y="1023289"/>
            <a:ext cx="2628900" cy="1743075"/>
          </a:xfrm>
          <a:prstGeom prst="rect">
            <a:avLst/>
          </a:prstGeom>
        </p:spPr>
      </p:pic>
      <p:sp>
        <p:nvSpPr>
          <p:cNvPr id="6" name="ZoneTexte 5"/>
          <p:cNvSpPr txBox="1"/>
          <p:nvPr/>
        </p:nvSpPr>
        <p:spPr>
          <a:xfrm>
            <a:off x="5378708" y="1525494"/>
            <a:ext cx="436099" cy="369332"/>
          </a:xfrm>
          <a:prstGeom prst="rect">
            <a:avLst/>
          </a:prstGeom>
          <a:noFill/>
        </p:spPr>
        <p:txBody>
          <a:bodyPr wrap="square" rtlCol="0">
            <a:spAutoFit/>
          </a:bodyPr>
          <a:lstStyle/>
          <a:p>
            <a:r>
              <a:rPr lang="fr-FR" dirty="0" smtClean="0"/>
              <a:t>1</a:t>
            </a:r>
            <a:endParaRPr lang="fr-FR" dirty="0"/>
          </a:p>
        </p:txBody>
      </p:sp>
      <p:sp>
        <p:nvSpPr>
          <p:cNvPr id="10" name="ZoneTexte 9"/>
          <p:cNvSpPr txBox="1"/>
          <p:nvPr/>
        </p:nvSpPr>
        <p:spPr>
          <a:xfrm>
            <a:off x="5573472" y="4624719"/>
            <a:ext cx="436099" cy="369332"/>
          </a:xfrm>
          <a:prstGeom prst="rect">
            <a:avLst/>
          </a:prstGeom>
          <a:noFill/>
        </p:spPr>
        <p:txBody>
          <a:bodyPr wrap="square" rtlCol="0">
            <a:spAutoFit/>
          </a:bodyPr>
          <a:lstStyle/>
          <a:p>
            <a:r>
              <a:rPr lang="fr-FR" dirty="0"/>
              <a:t>2</a:t>
            </a:r>
          </a:p>
        </p:txBody>
      </p:sp>
    </p:spTree>
    <p:extLst>
      <p:ext uri="{BB962C8B-B14F-4D97-AF65-F5344CB8AC3E}">
        <p14:creationId xmlns:p14="http://schemas.microsoft.com/office/powerpoint/2010/main" val="1820599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148" y="571501"/>
            <a:ext cx="3810000" cy="5715000"/>
          </a:xfrm>
          <a:prstGeom prst="rect">
            <a:avLst/>
          </a:prstGeom>
        </p:spPr>
      </p:pic>
      <p:pic>
        <p:nvPicPr>
          <p:cNvPr id="2" name="Image 1"/>
          <p:cNvPicPr>
            <a:picLocks noChangeAspect="1"/>
          </p:cNvPicPr>
          <p:nvPr/>
        </p:nvPicPr>
        <p:blipFill>
          <a:blip r:embed="rId3">
            <a:extLst>
              <a:ext uri="{BEBA8EAE-BF5A-486C-A8C5-ECC9F3942E4B}">
                <a14:imgProps xmlns:a14="http://schemas.microsoft.com/office/drawing/2010/main">
                  <a14:imgLayer r:embed="rId4">
                    <a14:imgEffect>
                      <a14:brightnessContrast contrast="61000"/>
                    </a14:imgEffect>
                  </a14:imgLayer>
                </a14:imgProps>
              </a:ext>
              <a:ext uri="{28A0092B-C50C-407E-A947-70E740481C1C}">
                <a14:useLocalDpi xmlns:a14="http://schemas.microsoft.com/office/drawing/2010/main" val="0"/>
              </a:ext>
            </a:extLst>
          </a:blip>
          <a:stretch>
            <a:fillRect/>
          </a:stretch>
        </p:blipFill>
        <p:spPr>
          <a:xfrm rot="20315314">
            <a:off x="2401622" y="2767013"/>
            <a:ext cx="2876550" cy="1590675"/>
          </a:xfrm>
          <a:prstGeom prst="rect">
            <a:avLst/>
          </a:prstGeom>
        </p:spPr>
      </p:pic>
    </p:spTree>
    <p:extLst>
      <p:ext uri="{BB962C8B-B14F-4D97-AF65-F5344CB8AC3E}">
        <p14:creationId xmlns:p14="http://schemas.microsoft.com/office/powerpoint/2010/main" val="1085001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25" y="609600"/>
            <a:ext cx="8096250" cy="5715000"/>
          </a:xfrm>
          <a:prstGeom prst="rect">
            <a:avLst/>
          </a:prstGeom>
        </p:spPr>
      </p:pic>
    </p:spTree>
    <p:extLst>
      <p:ext uri="{BB962C8B-B14F-4D97-AF65-F5344CB8AC3E}">
        <p14:creationId xmlns:p14="http://schemas.microsoft.com/office/powerpoint/2010/main" val="2521111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027" y="790283"/>
            <a:ext cx="3642182" cy="5019674"/>
          </a:xfrm>
          <a:prstGeom prst="rect">
            <a:avLst/>
          </a:prstGeom>
        </p:spPr>
      </p:pic>
    </p:spTree>
    <p:extLst>
      <p:ext uri="{BB962C8B-B14F-4D97-AF65-F5344CB8AC3E}">
        <p14:creationId xmlns:p14="http://schemas.microsoft.com/office/powerpoint/2010/main" val="2141985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979" y="0"/>
            <a:ext cx="1532021" cy="1985499"/>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430" y="3707166"/>
            <a:ext cx="2919665" cy="1251286"/>
          </a:xfrm>
          <a:prstGeom prst="rect">
            <a:avLst/>
          </a:prstGeom>
        </p:spPr>
      </p:pic>
      <p:sp>
        <p:nvSpPr>
          <p:cNvPr id="2" name="Forme libre 1"/>
          <p:cNvSpPr/>
          <p:nvPr/>
        </p:nvSpPr>
        <p:spPr>
          <a:xfrm>
            <a:off x="1657350" y="1877138"/>
            <a:ext cx="9124950" cy="4050713"/>
          </a:xfrm>
          <a:custGeom>
            <a:avLst/>
            <a:gdLst>
              <a:gd name="connsiteX0" fmla="*/ 0 w 9124950"/>
              <a:gd name="connsiteY0" fmla="*/ 1361362 h 4050713"/>
              <a:gd name="connsiteX1" fmla="*/ 742950 w 9124950"/>
              <a:gd name="connsiteY1" fmla="*/ 27862 h 4050713"/>
              <a:gd name="connsiteX2" fmla="*/ 3714750 w 9124950"/>
              <a:gd name="connsiteY2" fmla="*/ 751762 h 4050713"/>
              <a:gd name="connsiteX3" fmla="*/ 5810250 w 9124950"/>
              <a:gd name="connsiteY3" fmla="*/ 4009312 h 4050713"/>
              <a:gd name="connsiteX4" fmla="*/ 9124950 w 9124950"/>
              <a:gd name="connsiteY4" fmla="*/ 2294812 h 4050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950" h="4050713">
                <a:moveTo>
                  <a:pt x="0" y="1361362"/>
                </a:moveTo>
                <a:cubicBezTo>
                  <a:pt x="61912" y="745412"/>
                  <a:pt x="123825" y="129462"/>
                  <a:pt x="742950" y="27862"/>
                </a:cubicBezTo>
                <a:cubicBezTo>
                  <a:pt x="1362075" y="-73738"/>
                  <a:pt x="2870200" y="88187"/>
                  <a:pt x="3714750" y="751762"/>
                </a:cubicBezTo>
                <a:cubicBezTo>
                  <a:pt x="4559300" y="1415337"/>
                  <a:pt x="4908550" y="3752137"/>
                  <a:pt x="5810250" y="4009312"/>
                </a:cubicBezTo>
                <a:cubicBezTo>
                  <a:pt x="6711950" y="4266487"/>
                  <a:pt x="7918450" y="3280649"/>
                  <a:pt x="9124950" y="2294812"/>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3535" y="965465"/>
            <a:ext cx="2446421" cy="1632768"/>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3795" y="2897172"/>
            <a:ext cx="2157663" cy="2157663"/>
          </a:xfrm>
          <a:prstGeom prst="rect">
            <a:avLst/>
          </a:prstGeom>
        </p:spPr>
      </p:pic>
      <p:pic>
        <p:nvPicPr>
          <p:cNvPr id="7" name="Image 6"/>
          <p:cNvPicPr>
            <a:picLocks noChangeAspect="1"/>
          </p:cNvPicPr>
          <p:nvPr/>
        </p:nvPicPr>
        <p:blipFill rotWithShape="1">
          <a:blip r:embed="rId6" cstate="print">
            <a:extLst>
              <a:ext uri="{28A0092B-C50C-407E-A947-70E740481C1C}">
                <a14:useLocalDpi xmlns:a14="http://schemas.microsoft.com/office/drawing/2010/main" val="0"/>
              </a:ext>
            </a:extLst>
          </a:blip>
          <a:srcRect l="9016" t="11944" r="8782" b="11944"/>
          <a:stretch/>
        </p:blipFill>
        <p:spPr>
          <a:xfrm>
            <a:off x="391964" y="2252522"/>
            <a:ext cx="2013284" cy="1864152"/>
          </a:xfrm>
          <a:prstGeom prst="rect">
            <a:avLst/>
          </a:prstGeom>
        </p:spPr>
      </p:pic>
    </p:spTree>
    <p:extLst>
      <p:ext uri="{BB962C8B-B14F-4D97-AF65-F5344CB8AC3E}">
        <p14:creationId xmlns:p14="http://schemas.microsoft.com/office/powerpoint/2010/main" val="1174800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0330" y="2343418"/>
            <a:ext cx="6858000" cy="2031325"/>
          </a:xfrm>
          <a:prstGeom prst="rect">
            <a:avLst/>
          </a:prstGeom>
        </p:spPr>
        <p:txBody>
          <a:bodyPr wrap="square">
            <a:spAutoFit/>
          </a:bodyPr>
          <a:lstStyle/>
          <a:p>
            <a:r>
              <a:rPr lang="fr-FR" i="1" dirty="0"/>
              <a:t>1. L’attention, un filtre qu’il faut savoir captiver et canaliser.</a:t>
            </a:r>
            <a:r>
              <a:rPr lang="fr-FR" dirty="0"/>
              <a:t> L’attention est le mécanisme de filtrage qui nous permet de sélectionner une information et d’en moduler le traitement. Et en comprenant que pour ainsi faire elle élimine pour concentrer, on réalisera soudain la justesse profonde du terme de concentration. Le système de l’attention se décompose en trois systèmes attentionnels : l’alerte, l’orientation et le contrôle exécutif.</a:t>
            </a:r>
          </a:p>
        </p:txBody>
      </p:sp>
    </p:spTree>
    <p:extLst>
      <p:ext uri="{BB962C8B-B14F-4D97-AF65-F5344CB8AC3E}">
        <p14:creationId xmlns:p14="http://schemas.microsoft.com/office/powerpoint/2010/main" val="346509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7990" y="1859340"/>
            <a:ext cx="6096000" cy="3139321"/>
          </a:xfrm>
          <a:prstGeom prst="rect">
            <a:avLst/>
          </a:prstGeom>
        </p:spPr>
        <p:txBody>
          <a:bodyPr>
            <a:spAutoFit/>
          </a:bodyPr>
          <a:lstStyle/>
          <a:p>
            <a:r>
              <a:rPr lang="fr-FR" i="1" dirty="0"/>
              <a:t>2. L’engagement actif.</a:t>
            </a:r>
            <a:r>
              <a:rPr lang="fr-FR" dirty="0"/>
              <a:t> Le principe directeur est on ne peut plus clair : un organisme passif n’apprend pas. On recherchera donc un engagement actif. L’enseignant ne peut mobiliser que si l’enfant ou apprenant se mobilisent. Or, sans tester la fiabilité d’une connaissance, on restera dans une illusion de savoir – il y a d’ailleurs fort à parier que tout un chacun soit concerné dans tel ou tel domaine. L’enfant, l’apprenant doivent pouvoir se tester. Rendre les conditions d’apprentissage (raisonnablement) plus difficiles va paradoxalement aboutir à un surcroît d’engagement et un effort cognitif, synonymes de meilleure attention.</a:t>
            </a:r>
          </a:p>
        </p:txBody>
      </p:sp>
    </p:spTree>
    <p:extLst>
      <p:ext uri="{BB962C8B-B14F-4D97-AF65-F5344CB8AC3E}">
        <p14:creationId xmlns:p14="http://schemas.microsoft.com/office/powerpoint/2010/main" val="184837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78453"/>
            <a:ext cx="10927080" cy="5632311"/>
          </a:xfrm>
          <a:prstGeom prst="rect">
            <a:avLst/>
          </a:prstGeom>
        </p:spPr>
        <p:txBody>
          <a:bodyPr wrap="square">
            <a:spAutoFit/>
          </a:bodyPr>
          <a:lstStyle/>
          <a:p>
            <a:r>
              <a:rPr lang="fr-FR" i="1" dirty="0"/>
              <a:t>3. Le retour d’information. </a:t>
            </a:r>
            <a:r>
              <a:rPr lang="fr-FR" dirty="0"/>
              <a:t>L’erreur est humaine mais aussi... indispensable. Si l’activité plutôt qu’une écoute passive est capitale, elle ne suffit pas. On pense actuellement que le cortex est une sorte de machine à générer des prédictions et à intégrer les erreurs de prédictions : il lance une prédiction, reçoit en retour des informations sensorielles, et une comparaison se fait entre les deux. La différence crée un signal d’erreur qui va se propager dans le cerveau et qui va permettre de corriger et d’améliorer la prédiction suivante. Le retour d’information est donc essentiel.</a:t>
            </a:r>
          </a:p>
          <a:p>
            <a:r>
              <a:rPr lang="fr-FR" dirty="0"/>
              <a:t>Le cerveau fonctionne ainsi par itérations, avec des cycles qu’on peut décomposer en quatre étapes successives : prédiction, feedback, correction, nouvelle prédiction. On parle alors de cerveau bayésien – de l’inférence du même nom – ou statisticien. Il internalise organiquement des statistiques. Il s’agit tout simplement de continuellement corriger le tir le grâce au retour d’expérience, ce qui revient à dire que… l’erreur est fondamentale ! En effet, si les signaux d’erreur nous permettent, à nouveau, d’ajuster nos prédictions, l’apprentissage ne peut se déclencher que s’il y a un signal d’erreur, autrement, rien ne change.</a:t>
            </a:r>
          </a:p>
          <a:p>
            <a:r>
              <a:rPr lang="fr-FR" dirty="0"/>
              <a:t>Transposé à la pédagogie, cela implique que l’erreur est normale, inévitable et… fertile. À condition, impérativement, d’être d’une part activement remarquée par l’apprenant, qui loin de l’ignorer, doit la dépasser. D’autre part, pour être fertile elle doit ne pas être trop sanctionnée, le stress étant un inhibiteur d’apprentissage. Pire, un sentiment d’impuissance noierait les futurs efforts dans l’œuf. Alors pour dépasser l’erreur et parvenir au succès, quel mode optimal ? On privilégiera la motivation par le renforcement positif et la récompense – immatérielle. Bien entendu, il ne s’agit pas de « monnayer » le succès, voire de payer les enfants pour qu’ils aient de bonnes notes. Il s’agit au contraire, l’humain étant un animal social, de conclure un succès par un renforcement social: une approbation, une validation, un encouragement.</a:t>
            </a:r>
          </a:p>
        </p:txBody>
      </p:sp>
    </p:spTree>
    <p:extLst>
      <p:ext uri="{BB962C8B-B14F-4D97-AF65-F5344CB8AC3E}">
        <p14:creationId xmlns:p14="http://schemas.microsoft.com/office/powerpoint/2010/main" val="341661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7750" y="2177772"/>
            <a:ext cx="10759440" cy="3693319"/>
          </a:xfrm>
          <a:prstGeom prst="rect">
            <a:avLst/>
          </a:prstGeom>
        </p:spPr>
        <p:txBody>
          <a:bodyPr wrap="square">
            <a:spAutoFit/>
          </a:bodyPr>
          <a:lstStyle/>
          <a:p>
            <a:r>
              <a:rPr lang="fr-FR" i="1" dirty="0"/>
              <a:t>4. Consolider l’acquis.</a:t>
            </a:r>
            <a:r>
              <a:rPr lang="fr-FR" dirty="0"/>
              <a:t> Il n’y a qu’à se remémorer nos premiers pas vers le permis de conduire pour réaliser qu’au début de cet apprentissage, il y a un effort conscient, et devant la multitude de signaux à gérer en temps réel, un sentiment de ne pas y arriver, d’être dépassé. C’est terrifiant ! Or, c’est l’exemple type de ce qu’on appelle un traitement explicite : une situation, ou plutôt un stade où le cortex préfrontal est fortement mobilisé par l’attention exécutive. Et, point culminant d’un apprentissage, l’enjeu sera d’accomplir le transfert de l’explicite vers l’implicite.</a:t>
            </a:r>
          </a:p>
          <a:p>
            <a:r>
              <a:rPr lang="fr-FR" dirty="0"/>
              <a:t>En effet, progressivement, en se transférant vers des réseaux non conscients, plus rapides, plus efficaces, le cerveau parvient à une automatisation. On libère le système du cortex préfrontal qui redevient disponible – ce qui n’est pas sans rappeler la façon dont on libère des ressources systèmes dans un ordinateur, qui au lieu d’être saturé et d’accomplir très péniblement ses tâches, permet une fois libéré de « surfer » sans encombre, sans tâches superflues en arrière-plan. On retrouve également dans notre cortex le phénomène de goulot d’étranglement, qui là encore évoque une mémoire vive informatique, une mémoire tampon qui avant de passer à la suite ne peut traiter qu’un volume donné d’informations à la fois.</a:t>
            </a:r>
          </a:p>
        </p:txBody>
      </p:sp>
    </p:spTree>
    <p:extLst>
      <p:ext uri="{BB962C8B-B14F-4D97-AF65-F5344CB8AC3E}">
        <p14:creationId xmlns:p14="http://schemas.microsoft.com/office/powerpoint/2010/main" val="56519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68730" y="233166"/>
            <a:ext cx="10004107" cy="6624834"/>
          </a:xfrm>
          <a:prstGeom prst="rect">
            <a:avLst/>
          </a:prstGeom>
        </p:spPr>
      </p:pic>
    </p:spTree>
    <p:extLst>
      <p:ext uri="{BB962C8B-B14F-4D97-AF65-F5344CB8AC3E}">
        <p14:creationId xmlns:p14="http://schemas.microsoft.com/office/powerpoint/2010/main" val="216171681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250</Words>
  <Application>Microsoft Office PowerPoint</Application>
  <PresentationFormat>Grand écran</PresentationFormat>
  <Paragraphs>51</Paragraphs>
  <Slides>28</Slides>
  <Notes>0</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0</vt:i4>
      </vt:variant>
      <vt:variant>
        <vt:lpstr>Titres des diapositives</vt:lpstr>
      </vt:variant>
      <vt:variant>
        <vt:i4>28</vt:i4>
      </vt:variant>
    </vt:vector>
  </HeadingPairs>
  <TitlesOfParts>
    <vt:vector size="39" baseType="lpstr">
      <vt:lpstr>ＭＳ Ｐゴシック</vt:lpstr>
      <vt:lpstr>Arial</vt:lpstr>
      <vt:lpstr>Brush Script MT</vt:lpstr>
      <vt:lpstr>Calibri</vt:lpstr>
      <vt:lpstr>Calibri Light</vt:lpstr>
      <vt:lpstr>Edwardian Script ITC</vt:lpstr>
      <vt:lpstr>Klima Bold</vt:lpstr>
      <vt:lpstr>Segoe UI</vt:lpstr>
      <vt:lpstr>Segoe UI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Projet: Méthodologie POM </vt:lpstr>
      <vt:lpstr>Rapports: Méthodologie Verre à cocktail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Sylvain BLAYAC</dc:creator>
  <cp:lastModifiedBy>Sylvain BLAYAC</cp:lastModifiedBy>
  <cp:revision>45</cp:revision>
  <dcterms:created xsi:type="dcterms:W3CDTF">2018-01-16T10:31:19Z</dcterms:created>
  <dcterms:modified xsi:type="dcterms:W3CDTF">2018-04-04T13:59:46Z</dcterms:modified>
</cp:coreProperties>
</file>